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 id="2147483672" r:id="rId3"/>
    <p:sldMasterId id="2147483681" r:id="rId4"/>
  </p:sldMasterIdLst>
  <p:notesMasterIdLst>
    <p:notesMasterId r:id="rId22"/>
  </p:notesMasterIdLst>
  <p:handoutMasterIdLst>
    <p:handoutMasterId r:id="rId23"/>
  </p:handoutMasterIdLst>
  <p:sldIdLst>
    <p:sldId id="268" r:id="rId5"/>
    <p:sldId id="288" r:id="rId6"/>
    <p:sldId id="278" r:id="rId7"/>
    <p:sldId id="279" r:id="rId8"/>
    <p:sldId id="290" r:id="rId9"/>
    <p:sldId id="287" r:id="rId10"/>
    <p:sldId id="270" r:id="rId11"/>
    <p:sldId id="286" r:id="rId12"/>
    <p:sldId id="264" r:id="rId13"/>
    <p:sldId id="265" r:id="rId14"/>
    <p:sldId id="275" r:id="rId15"/>
    <p:sldId id="271" r:id="rId16"/>
    <p:sldId id="267" r:id="rId17"/>
    <p:sldId id="273" r:id="rId18"/>
    <p:sldId id="289" r:id="rId19"/>
    <p:sldId id="272" r:id="rId20"/>
    <p:sldId id="274"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5F83"/>
    <a:srgbClr val="509E2F"/>
    <a:srgbClr val="B2B4B2"/>
    <a:srgbClr val="003B49"/>
    <a:srgbClr val="FFFF00"/>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0" d="100"/>
          <a:sy n="110" d="100"/>
        </p:scale>
        <p:origin x="1644" y="132"/>
      </p:cViewPr>
      <p:guideLst>
        <p:guide orient="horz" pos="2109"/>
        <p:guide pos="3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10/19/2017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313383-7E35-4B5E-81A7-AE0DB2092BE2}" type="datetimeFigureOut">
              <a:rPr lang="en-US" smtClean="0"/>
              <a:t>10/19/2017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657769-C014-44F8-9AF8-633FD599D75D}" type="slidenum">
              <a:rPr lang="en-US" smtClean="0"/>
              <a:t>‹#›</a:t>
            </a:fld>
            <a:endParaRPr lang="en-US" dirty="0"/>
          </a:p>
        </p:txBody>
      </p:sp>
    </p:spTree>
    <p:extLst>
      <p:ext uri="{BB962C8B-B14F-4D97-AF65-F5344CB8AC3E}">
        <p14:creationId xmlns:p14="http://schemas.microsoft.com/office/powerpoint/2010/main" val="247914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872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24070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128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2291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7728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1454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64252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11665" y="613269"/>
            <a:ext cx="5308605" cy="817562"/>
          </a:xfrm>
          <a:prstGeom prst="rect">
            <a:avLst/>
          </a:prstGeom>
        </p:spPr>
        <p:txBody>
          <a:bodyPr vert="horz"/>
          <a:lstStyle>
            <a:lvl1pPr algn="l">
              <a:defRPr sz="5800">
                <a:solidFill>
                  <a:schemeClr val="bg1"/>
                </a:solidFill>
                <a:latin typeface="Tungsten-Semibold"/>
                <a:cs typeface="Tungsten-Semibold"/>
              </a:defRPr>
            </a:lvl1pPr>
          </a:lstStyle>
          <a:p>
            <a:r>
              <a:rPr lang="en-US" dirty="0" smtClean="0"/>
              <a:t>TITLE</a:t>
            </a:r>
            <a:endParaRPr lang="en-US" dirty="0"/>
          </a:p>
        </p:txBody>
      </p:sp>
      <p:sp>
        <p:nvSpPr>
          <p:cNvPr id="18" name="Text Placeholder 17"/>
          <p:cNvSpPr>
            <a:spLocks noGrp="1"/>
          </p:cNvSpPr>
          <p:nvPr>
            <p:ph type="body" sz="quarter" idx="10" hasCustomPrompt="1"/>
          </p:nvPr>
        </p:nvSpPr>
        <p:spPr>
          <a:xfrm>
            <a:off x="211665" y="1447231"/>
            <a:ext cx="5308605" cy="914400"/>
          </a:xfrm>
          <a:prstGeom prst="rect">
            <a:avLst/>
          </a:prstGeom>
        </p:spPr>
        <p:txBody>
          <a:bodyPr vert="horz"/>
          <a:lstStyle>
            <a:lvl1pPr marL="0" indent="0">
              <a:buNone/>
              <a:defRPr sz="2400" b="0" i="0">
                <a:solidFill>
                  <a:schemeClr val="bg1"/>
                </a:solidFill>
                <a:latin typeface="Orgon Slab"/>
                <a:cs typeface="Orgon Slab"/>
              </a:defRPr>
            </a:lvl1pPr>
          </a:lstStyle>
          <a:p>
            <a:pPr lvl="0"/>
            <a:r>
              <a:rPr lang="en-US" dirty="0" smtClean="0"/>
              <a:t>Subtitle</a:t>
            </a:r>
            <a:endParaRPr lang="en-US" dirty="0"/>
          </a:p>
        </p:txBody>
      </p:sp>
    </p:spTree>
    <p:extLst>
      <p:ext uri="{BB962C8B-B14F-4D97-AF65-F5344CB8AC3E}">
        <p14:creationId xmlns:p14="http://schemas.microsoft.com/office/powerpoint/2010/main" val="2997104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4">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5"/>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6"/>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612770647"/>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71757" y="1894008"/>
            <a:ext cx="6972300" cy="3322425"/>
          </a:xfrm>
        </p:spPr>
        <p:txBody>
          <a:bodyPr>
            <a:normAutofit/>
          </a:bodyPr>
          <a:lstStyle/>
          <a:p>
            <a:r>
              <a:rPr lang="en-US" dirty="0" smtClean="0"/>
              <a:t>Faculty Senate</a:t>
            </a:r>
          </a:p>
          <a:p>
            <a:r>
              <a:rPr lang="en-US" sz="2400" b="1" dirty="0" smtClean="0"/>
              <a:t>October 19, 2017</a:t>
            </a:r>
          </a:p>
          <a:p>
            <a:endParaRPr lang="en-US" sz="2800" b="1" dirty="0" smtClean="0"/>
          </a:p>
          <a:p>
            <a:r>
              <a:rPr lang="en-US" sz="2800" b="1" dirty="0" smtClean="0"/>
              <a:t>Dr. Robert J. Marley</a:t>
            </a:r>
          </a:p>
          <a:p>
            <a:r>
              <a:rPr lang="en-US" sz="2400" dirty="0" smtClean="0"/>
              <a:t>Provost and Executive Vice Chancellor for Academic Affairs</a:t>
            </a:r>
            <a:endParaRPr lang="en-US" sz="2400" dirty="0"/>
          </a:p>
        </p:txBody>
      </p:sp>
    </p:spTree>
    <p:extLst>
      <p:ext uri="{BB962C8B-B14F-4D97-AF65-F5344CB8AC3E}">
        <p14:creationId xmlns:p14="http://schemas.microsoft.com/office/powerpoint/2010/main" val="58243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85779" y="471796"/>
            <a:ext cx="8569282" cy="601907"/>
          </a:xfrm>
        </p:spPr>
        <p:txBody>
          <a:bodyPr>
            <a:normAutofit/>
          </a:bodyPr>
          <a:lstStyle/>
          <a:p>
            <a:pPr algn="ctr"/>
            <a:r>
              <a:rPr lang="en-US" sz="3500" b="1" dirty="0" smtClean="0"/>
              <a:t>College of Arts, Sciences, and Business</a:t>
            </a:r>
          </a:p>
        </p:txBody>
      </p:sp>
      <p:sp>
        <p:nvSpPr>
          <p:cNvPr id="5" name="Text Placeholder 1"/>
          <p:cNvSpPr>
            <a:spLocks noGrp="1"/>
          </p:cNvSpPr>
          <p:nvPr>
            <p:ph type="body" sz="quarter" idx="11"/>
          </p:nvPr>
        </p:nvSpPr>
        <p:spPr>
          <a:xfrm>
            <a:off x="327876" y="1305117"/>
            <a:ext cx="8485088" cy="4547043"/>
          </a:xfrm>
        </p:spPr>
        <p:txBody>
          <a:bodyPr/>
          <a:lstStyle/>
          <a:p>
            <a:pPr>
              <a:lnSpc>
                <a:spcPts val="2400"/>
              </a:lnSpc>
              <a:buFont typeface="Wingdings 3" panose="05040102010807070707" pitchFamily="18" charset="2"/>
              <a:buChar char=""/>
            </a:pPr>
            <a:r>
              <a:rPr lang="en-US" sz="1800" b="1" dirty="0" smtClean="0">
                <a:solidFill>
                  <a:srgbClr val="005F83"/>
                </a:solidFill>
                <a:latin typeface="Orgon Slab" panose="02000503000000020004" pitchFamily="50" charset="0"/>
              </a:rPr>
              <a:t>Honglan Shi (Chemistry) </a:t>
            </a:r>
            <a:r>
              <a:rPr lang="en-US" sz="1800" dirty="0" smtClean="0">
                <a:solidFill>
                  <a:srgbClr val="005F83"/>
                </a:solidFill>
                <a:latin typeface="Orgon Slab" panose="02000503000000020004" pitchFamily="50" charset="0"/>
              </a:rPr>
              <a:t>has been awarded $20,000 from Perkin Elmer Applied BioSys, Inc. for the project “PerkinElmer Conference Travel Reimbursement for Results Dissemination with Sponsor Pre-Approval”</a:t>
            </a:r>
          </a:p>
          <a:p>
            <a:pPr>
              <a:lnSpc>
                <a:spcPts val="2400"/>
              </a:lnSpc>
              <a:buFont typeface="Wingdings 3" panose="05040102010807070707" pitchFamily="18" charset="2"/>
              <a:buChar char=""/>
            </a:pPr>
            <a:endParaRPr lang="en-US" sz="1800" dirty="0" smtClean="0">
              <a:solidFill>
                <a:srgbClr val="005F83"/>
              </a:solidFill>
              <a:latin typeface="Orgon Slab" panose="02000503000000020004" pitchFamily="50" charset="0"/>
            </a:endParaRPr>
          </a:p>
          <a:p>
            <a:pPr>
              <a:lnSpc>
                <a:spcPts val="2400"/>
              </a:lnSpc>
              <a:buFont typeface="Wingdings 3" panose="05040102010807070707" pitchFamily="18" charset="2"/>
              <a:buChar char=""/>
            </a:pPr>
            <a:r>
              <a:rPr lang="en-US" sz="1800" b="1" dirty="0" smtClean="0">
                <a:solidFill>
                  <a:srgbClr val="005F83"/>
                </a:solidFill>
                <a:latin typeface="Orgon Slab" panose="02000503000000020004" pitchFamily="50" charset="0"/>
              </a:rPr>
              <a:t>Dev Niyogi (Biological Sciences)</a:t>
            </a:r>
            <a:r>
              <a:rPr lang="en-US" sz="1800" dirty="0" smtClean="0">
                <a:solidFill>
                  <a:srgbClr val="005F83"/>
                </a:solidFill>
                <a:latin typeface="Orgon Slab" panose="02000503000000020004" pitchFamily="50" charset="0"/>
              </a:rPr>
              <a:t> has been awarded</a:t>
            </a:r>
            <a:r>
              <a:rPr lang="en-US" sz="1800" b="1" dirty="0" smtClean="0">
                <a:solidFill>
                  <a:srgbClr val="005F83"/>
                </a:solidFill>
                <a:latin typeface="Orgon Slab" panose="02000503000000020004" pitchFamily="50" charset="0"/>
              </a:rPr>
              <a:t> </a:t>
            </a:r>
            <a:r>
              <a:rPr lang="en-US" sz="1800" dirty="0" smtClean="0">
                <a:solidFill>
                  <a:srgbClr val="005F83"/>
                </a:solidFill>
                <a:latin typeface="Orgon Slab" panose="02000503000000020004" pitchFamily="50" charset="0"/>
              </a:rPr>
              <a:t>$16,813 from USDA, Forest Service for the project “Hydrology Student </a:t>
            </a:r>
            <a:r>
              <a:rPr lang="en-US" sz="1800" dirty="0">
                <a:solidFill>
                  <a:srgbClr val="005F83"/>
                </a:solidFill>
                <a:latin typeface="Orgon Slab" panose="02000503000000020004" pitchFamily="50" charset="0"/>
              </a:rPr>
              <a:t>I</a:t>
            </a:r>
            <a:r>
              <a:rPr lang="en-US" sz="1800" dirty="0" smtClean="0">
                <a:solidFill>
                  <a:srgbClr val="005F83"/>
                </a:solidFill>
                <a:latin typeface="Orgon Slab" panose="02000503000000020004" pitchFamily="50" charset="0"/>
              </a:rPr>
              <a:t>nternship </a:t>
            </a:r>
            <a:r>
              <a:rPr lang="en-US" sz="1800" dirty="0">
                <a:solidFill>
                  <a:srgbClr val="005F83"/>
                </a:solidFill>
                <a:latin typeface="Orgon Slab" panose="02000503000000020004" pitchFamily="50" charset="0"/>
              </a:rPr>
              <a:t>E</a:t>
            </a:r>
            <a:r>
              <a:rPr lang="en-US" sz="1800" dirty="0" smtClean="0">
                <a:solidFill>
                  <a:srgbClr val="005F83"/>
                </a:solidFill>
                <a:latin typeface="Orgon Slab" panose="02000503000000020004" pitchFamily="50" charset="0"/>
              </a:rPr>
              <a:t>xperience”</a:t>
            </a:r>
          </a:p>
          <a:p>
            <a:pPr>
              <a:lnSpc>
                <a:spcPts val="2400"/>
              </a:lnSpc>
              <a:buFont typeface="Wingdings 3" panose="05040102010807070707" pitchFamily="18" charset="2"/>
              <a:buChar char=""/>
            </a:pPr>
            <a:endParaRPr lang="en-US" sz="1800" dirty="0">
              <a:solidFill>
                <a:srgbClr val="005F83"/>
              </a:solidFill>
              <a:latin typeface="Orgon Slab" panose="02000503000000020004" pitchFamily="50" charset="0"/>
            </a:endParaRPr>
          </a:p>
          <a:p>
            <a:pPr>
              <a:lnSpc>
                <a:spcPts val="2400"/>
              </a:lnSpc>
              <a:buFont typeface="Wingdings 3" panose="05040102010807070707" pitchFamily="18" charset="2"/>
              <a:buChar char=""/>
            </a:pPr>
            <a:r>
              <a:rPr lang="en-US" sz="1800" b="1" dirty="0" smtClean="0">
                <a:solidFill>
                  <a:srgbClr val="005F83"/>
                </a:solidFill>
                <a:latin typeface="Orgon Slab" panose="02000503000000020004" pitchFamily="50" charset="0"/>
              </a:rPr>
              <a:t>Dev Niyogi (Biological Sciences) </a:t>
            </a:r>
            <a:r>
              <a:rPr lang="en-US" sz="1800" dirty="0" smtClean="0">
                <a:solidFill>
                  <a:srgbClr val="005F83"/>
                </a:solidFill>
                <a:latin typeface="Orgon Slab" panose="02000503000000020004" pitchFamily="50" charset="0"/>
              </a:rPr>
              <a:t>has been awarded $24,998 from NSF for the project “Planning for the Ozark Research Field Station at Missouri S&amp;T”</a:t>
            </a:r>
            <a:endParaRPr lang="en-US" sz="1800" b="1" dirty="0" smtClean="0">
              <a:solidFill>
                <a:srgbClr val="005F83"/>
              </a:solidFill>
              <a:latin typeface="Orgon Slab" panose="02000503000000020004" pitchFamily="50" charset="0"/>
            </a:endParaRPr>
          </a:p>
          <a:p>
            <a:pPr>
              <a:lnSpc>
                <a:spcPts val="2400"/>
              </a:lnSpc>
              <a:buFont typeface="Wingdings 3" panose="05040102010807070707" pitchFamily="18" charset="2"/>
              <a:buChar char=""/>
            </a:pPr>
            <a:endParaRPr lang="en-US" sz="1800" b="1" dirty="0">
              <a:solidFill>
                <a:srgbClr val="005F83"/>
              </a:solidFill>
              <a:latin typeface="Orgon Slab" panose="02000503000000020004" pitchFamily="50" charset="0"/>
            </a:endParaRPr>
          </a:p>
          <a:p>
            <a:pPr>
              <a:lnSpc>
                <a:spcPts val="2400"/>
              </a:lnSpc>
              <a:buFont typeface="Wingdings 3" panose="05040102010807070707" pitchFamily="18" charset="2"/>
              <a:buChar char=""/>
            </a:pPr>
            <a:r>
              <a:rPr lang="en-US" sz="1800" b="1" dirty="0" smtClean="0">
                <a:solidFill>
                  <a:srgbClr val="005F83"/>
                </a:solidFill>
                <a:latin typeface="Orgon Slab" panose="02000503000000020004" pitchFamily="50" charset="0"/>
              </a:rPr>
              <a:t>MS in Industrial Organizational Psychology (Psychological Science)</a:t>
            </a:r>
            <a:r>
              <a:rPr lang="en-US" sz="1800" dirty="0" smtClean="0">
                <a:solidFill>
                  <a:srgbClr val="005F83"/>
                </a:solidFill>
                <a:latin typeface="Orgon Slab" panose="02000503000000020004" pitchFamily="50" charset="0"/>
              </a:rPr>
              <a:t> was ranked #2 in the U.S. in both quality and affordability by AffordableColleges.com</a:t>
            </a:r>
            <a:endParaRPr lang="en-US" sz="1800" dirty="0">
              <a:solidFill>
                <a:srgbClr val="005F83"/>
              </a:solidFill>
              <a:latin typeface="Orgon Slab" panose="02000503000000020004" pitchFamily="50" charset="0"/>
            </a:endParaRPr>
          </a:p>
        </p:txBody>
      </p:sp>
    </p:spTree>
    <p:extLst>
      <p:ext uri="{BB962C8B-B14F-4D97-AF65-F5344CB8AC3E}">
        <p14:creationId xmlns:p14="http://schemas.microsoft.com/office/powerpoint/2010/main" val="2773541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21972" y="541327"/>
            <a:ext cx="8595359" cy="687199"/>
          </a:xfrm>
        </p:spPr>
        <p:txBody>
          <a:bodyPr>
            <a:normAutofit/>
          </a:bodyPr>
          <a:lstStyle/>
          <a:p>
            <a:pPr algn="ctr"/>
            <a:r>
              <a:rPr lang="en-US" sz="3500" b="1" dirty="0" smtClean="0"/>
              <a:t>College of Engineering and Computing</a:t>
            </a:r>
            <a:endParaRPr lang="en-US" sz="3500" b="1" dirty="0"/>
          </a:p>
        </p:txBody>
      </p:sp>
      <p:sp>
        <p:nvSpPr>
          <p:cNvPr id="5" name="Text Placeholder 1"/>
          <p:cNvSpPr>
            <a:spLocks noGrp="1"/>
          </p:cNvSpPr>
          <p:nvPr>
            <p:ph type="body" sz="quarter" idx="11"/>
          </p:nvPr>
        </p:nvSpPr>
        <p:spPr>
          <a:xfrm>
            <a:off x="426480" y="1292921"/>
            <a:ext cx="8196210" cy="4428610"/>
          </a:xfrm>
        </p:spPr>
        <p:txBody>
          <a:bodyPr/>
          <a:lstStyle/>
          <a:p>
            <a:pPr lvl="0">
              <a:lnSpc>
                <a:spcPts val="2400"/>
              </a:lnSpc>
              <a:buFont typeface="Wingdings 3" panose="05040102010807070707" pitchFamily="18" charset="2"/>
              <a:buChar char=""/>
            </a:pPr>
            <a:r>
              <a:rPr lang="en-US" sz="1800" b="1" dirty="0">
                <a:solidFill>
                  <a:srgbClr val="005F83"/>
                </a:solidFill>
                <a:latin typeface="Orgon Slab" panose="02000503000000020004" pitchFamily="50" charset="0"/>
              </a:rPr>
              <a:t>Elizabeth Cudney, EMSE </a:t>
            </a:r>
            <a:r>
              <a:rPr lang="en-US" sz="1800" b="1" dirty="0" smtClean="0">
                <a:solidFill>
                  <a:srgbClr val="005F83"/>
                </a:solidFill>
                <a:latin typeface="Orgon Slab" panose="02000503000000020004" pitchFamily="50" charset="0"/>
              </a:rPr>
              <a:t>associate professor</a:t>
            </a:r>
            <a:r>
              <a:rPr lang="en-US" sz="1800" dirty="0">
                <a:solidFill>
                  <a:srgbClr val="005F83"/>
                </a:solidFill>
                <a:latin typeface="Orgon Slab" panose="02000503000000020004" pitchFamily="50" charset="0"/>
              </a:rPr>
              <a:t>, elected as VP of Communications for the International Academy for Quality (IAQ).  She is also giving an invited talk at the World Quality Forum (Bled, Slovenia) on “Integrating the Voice of the Student in Curriculum Design through QFD</a:t>
            </a:r>
            <a:r>
              <a:rPr lang="en-US" sz="1800" dirty="0" smtClean="0">
                <a:solidFill>
                  <a:srgbClr val="005F83"/>
                </a:solidFill>
                <a:latin typeface="Orgon Slab" panose="02000503000000020004" pitchFamily="50" charset="0"/>
              </a:rPr>
              <a:t>”.</a:t>
            </a:r>
          </a:p>
          <a:p>
            <a:pPr lvl="0">
              <a:lnSpc>
                <a:spcPts val="2400"/>
              </a:lnSpc>
              <a:spcBef>
                <a:spcPts val="3000"/>
              </a:spcBef>
              <a:buFont typeface="Wingdings 3" panose="05040102010807070707" pitchFamily="18" charset="2"/>
              <a:buChar char=""/>
            </a:pPr>
            <a:r>
              <a:rPr lang="en-US" sz="1800" b="1" dirty="0" smtClean="0">
                <a:solidFill>
                  <a:srgbClr val="005F83"/>
                </a:solidFill>
                <a:latin typeface="Orgon Slab" panose="02000503000000020004" pitchFamily="50" charset="0"/>
              </a:rPr>
              <a:t>Joseph </a:t>
            </a:r>
            <a:r>
              <a:rPr lang="en-US" sz="1800" b="1" dirty="0">
                <a:solidFill>
                  <a:srgbClr val="005F83"/>
                </a:solidFill>
                <a:latin typeface="Orgon Slab" panose="02000503000000020004" pitchFamily="50" charset="0"/>
              </a:rPr>
              <a:t>Smith, ChBE </a:t>
            </a:r>
            <a:r>
              <a:rPr lang="en-US" sz="1800" b="1" dirty="0" smtClean="0">
                <a:solidFill>
                  <a:srgbClr val="005F83"/>
                </a:solidFill>
                <a:latin typeface="Orgon Slab" panose="02000503000000020004" pitchFamily="50" charset="0"/>
              </a:rPr>
              <a:t>professor</a:t>
            </a:r>
            <a:r>
              <a:rPr lang="en-US" sz="1800" dirty="0">
                <a:solidFill>
                  <a:srgbClr val="005F83"/>
                </a:solidFill>
                <a:latin typeface="Orgon Slab" panose="02000503000000020004" pitchFamily="50" charset="0"/>
              </a:rPr>
              <a:t>, </a:t>
            </a:r>
            <a:r>
              <a:rPr lang="en-US" sz="1800" dirty="0" smtClean="0">
                <a:solidFill>
                  <a:srgbClr val="005F83"/>
                </a:solidFill>
                <a:latin typeface="Orgon Slab" panose="02000503000000020004" pitchFamily="50" charset="0"/>
              </a:rPr>
              <a:t>awarded a Gulf </a:t>
            </a:r>
            <a:r>
              <a:rPr lang="en-US" sz="1800" dirty="0">
                <a:solidFill>
                  <a:srgbClr val="005F83"/>
                </a:solidFill>
                <a:latin typeface="Orgon Slab" panose="02000503000000020004" pitchFamily="50" charset="0"/>
              </a:rPr>
              <a:t>University for Science and Technology funded project, “Collaboration in the Development of Programs in the New GUST College of Engineering</a:t>
            </a:r>
            <a:r>
              <a:rPr lang="en-US" sz="1800" dirty="0" smtClean="0">
                <a:solidFill>
                  <a:srgbClr val="005F83"/>
                </a:solidFill>
                <a:latin typeface="Orgon Slab" panose="02000503000000020004" pitchFamily="50" charset="0"/>
              </a:rPr>
              <a:t>”. </a:t>
            </a:r>
          </a:p>
          <a:p>
            <a:pPr lvl="0">
              <a:lnSpc>
                <a:spcPts val="2400"/>
              </a:lnSpc>
              <a:spcBef>
                <a:spcPts val="3000"/>
              </a:spcBef>
              <a:buFont typeface="Wingdings 3" panose="05040102010807070707" pitchFamily="18" charset="2"/>
              <a:buChar char=""/>
            </a:pPr>
            <a:r>
              <a:rPr lang="en-US" sz="1800" b="1" dirty="0" smtClean="0">
                <a:solidFill>
                  <a:srgbClr val="005F83"/>
                </a:solidFill>
                <a:latin typeface="Orgon Slab" panose="02000503000000020004" pitchFamily="50" charset="0"/>
              </a:rPr>
              <a:t>Mohsen </a:t>
            </a:r>
            <a:r>
              <a:rPr lang="en-US" sz="1800" b="1" dirty="0">
                <a:solidFill>
                  <a:srgbClr val="005F83"/>
                </a:solidFill>
                <a:latin typeface="Orgon Slab" panose="02000503000000020004" pitchFamily="50" charset="0"/>
              </a:rPr>
              <a:t>Asle Zaeem, MSE </a:t>
            </a:r>
            <a:r>
              <a:rPr lang="en-US" sz="1800" b="1" dirty="0" smtClean="0">
                <a:solidFill>
                  <a:srgbClr val="005F83"/>
                </a:solidFill>
                <a:latin typeface="Orgon Slab" panose="02000503000000020004" pitchFamily="50" charset="0"/>
              </a:rPr>
              <a:t>assistant professor</a:t>
            </a:r>
            <a:r>
              <a:rPr lang="en-US" sz="1800" dirty="0">
                <a:solidFill>
                  <a:srgbClr val="005F83"/>
                </a:solidFill>
                <a:latin typeface="Orgon Slab" panose="02000503000000020004" pitchFamily="50" charset="0"/>
              </a:rPr>
              <a:t>, gave a recent </a:t>
            </a:r>
            <a:r>
              <a:rPr lang="en-US" sz="1800" dirty="0" smtClean="0">
                <a:solidFill>
                  <a:srgbClr val="005F83"/>
                </a:solidFill>
                <a:latin typeface="Orgon Slab" panose="02000503000000020004" pitchFamily="50" charset="0"/>
              </a:rPr>
              <a:t>“Plenary Lecture” </a:t>
            </a:r>
            <a:r>
              <a:rPr lang="en-US" sz="1800" dirty="0">
                <a:solidFill>
                  <a:srgbClr val="005F83"/>
                </a:solidFill>
                <a:latin typeface="Orgon Slab" panose="02000503000000020004" pitchFamily="50" charset="0"/>
              </a:rPr>
              <a:t>at EUROMAT 2017.  Plenary Lecture Title: </a:t>
            </a:r>
            <a:r>
              <a:rPr lang="en-US" sz="1800" i="1" dirty="0">
                <a:solidFill>
                  <a:srgbClr val="005F83"/>
                </a:solidFill>
                <a:latin typeface="Orgon Slab" panose="02000503000000020004" pitchFamily="50" charset="0"/>
              </a:rPr>
              <a:t>Competing Mechanisms between Dislocation </a:t>
            </a:r>
            <a:r>
              <a:rPr lang="en-US" sz="1800" i="1" dirty="0" smtClean="0">
                <a:solidFill>
                  <a:srgbClr val="005F83"/>
                </a:solidFill>
                <a:latin typeface="Orgon Slab" panose="02000503000000020004" pitchFamily="50" charset="0"/>
              </a:rPr>
              <a:t>and Phase </a:t>
            </a:r>
            <a:r>
              <a:rPr lang="en-US" sz="1800" i="1" dirty="0">
                <a:solidFill>
                  <a:srgbClr val="005F83"/>
                </a:solidFill>
                <a:latin typeface="Orgon Slab" panose="02000503000000020004" pitchFamily="50" charset="0"/>
              </a:rPr>
              <a:t>Transformation in Plastic Deformation </a:t>
            </a:r>
            <a:r>
              <a:rPr lang="en-US" sz="1800" i="1" dirty="0" smtClean="0">
                <a:solidFill>
                  <a:srgbClr val="005F83"/>
                </a:solidFill>
                <a:latin typeface="Orgon Slab" panose="02000503000000020004" pitchFamily="50" charset="0"/>
              </a:rPr>
              <a:t>of Yttria-Stabilized </a:t>
            </a:r>
            <a:r>
              <a:rPr lang="en-US" sz="1800" i="1" dirty="0">
                <a:solidFill>
                  <a:srgbClr val="005F83"/>
                </a:solidFill>
                <a:latin typeface="Orgon Slab" panose="02000503000000020004" pitchFamily="50" charset="0"/>
              </a:rPr>
              <a:t>Tetragonal Zirconia Nanopillars.</a:t>
            </a:r>
            <a:r>
              <a:rPr lang="en-US" sz="1800" i="1" dirty="0">
                <a:latin typeface="Orgon Slab" panose="02000503000000020004" pitchFamily="50" charset="0"/>
              </a:rPr>
              <a:t> </a:t>
            </a:r>
            <a:endParaRPr lang="en-US" sz="1800" i="1" dirty="0" smtClean="0">
              <a:solidFill>
                <a:srgbClr val="005F83"/>
              </a:solidFill>
              <a:latin typeface="Orgon Slab" panose="02000503000000020004" pitchFamily="50" charset="0"/>
            </a:endParaRPr>
          </a:p>
        </p:txBody>
      </p:sp>
    </p:spTree>
    <p:extLst>
      <p:ext uri="{BB962C8B-B14F-4D97-AF65-F5344CB8AC3E}">
        <p14:creationId xmlns:p14="http://schemas.microsoft.com/office/powerpoint/2010/main" val="222237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083189" y="589448"/>
            <a:ext cx="6974461" cy="524661"/>
          </a:xfrm>
        </p:spPr>
        <p:txBody>
          <a:bodyPr>
            <a:normAutofit fontScale="92500" lnSpcReduction="20000"/>
          </a:bodyPr>
          <a:lstStyle/>
          <a:p>
            <a:pPr algn="ctr">
              <a:lnSpc>
                <a:spcPct val="100000"/>
              </a:lnSpc>
              <a:spcBef>
                <a:spcPts val="0"/>
              </a:spcBef>
            </a:pPr>
            <a:r>
              <a:rPr lang="en-US" sz="3500" b="1" dirty="0" smtClean="0"/>
              <a:t>Office of Academic Support</a:t>
            </a:r>
            <a:endParaRPr lang="en-US" sz="3500" b="1" dirty="0"/>
          </a:p>
        </p:txBody>
      </p:sp>
      <p:sp>
        <p:nvSpPr>
          <p:cNvPr id="5" name="Text Placeholder 1"/>
          <p:cNvSpPr>
            <a:spLocks noGrp="1"/>
          </p:cNvSpPr>
          <p:nvPr>
            <p:ph type="body" sz="quarter" idx="11"/>
          </p:nvPr>
        </p:nvSpPr>
        <p:spPr>
          <a:xfrm>
            <a:off x="267411" y="1236029"/>
            <a:ext cx="8536955" cy="5500048"/>
          </a:xfrm>
        </p:spPr>
        <p:txBody>
          <a:bodyPr/>
          <a:lstStyle/>
          <a:p>
            <a:pPr>
              <a:buFont typeface="Wingdings 3" panose="05040102010807070707" pitchFamily="18" charset="2"/>
              <a:buChar char=""/>
            </a:pPr>
            <a:r>
              <a:rPr lang="en-US" sz="1800" b="1" dirty="0" smtClean="0">
                <a:solidFill>
                  <a:srgbClr val="005F83"/>
                </a:solidFill>
              </a:rPr>
              <a:t>Reconnect 1 – September 22</a:t>
            </a:r>
            <a:r>
              <a:rPr lang="en-US" sz="1800" b="1" baseline="30000" dirty="0" smtClean="0">
                <a:solidFill>
                  <a:srgbClr val="005F83"/>
                </a:solidFill>
              </a:rPr>
              <a:t>nd</a:t>
            </a:r>
            <a:r>
              <a:rPr lang="en-US" sz="1800" b="1" dirty="0" smtClean="0">
                <a:solidFill>
                  <a:srgbClr val="005F83"/>
                </a:solidFill>
              </a:rPr>
              <a:t> </a:t>
            </a:r>
          </a:p>
          <a:p>
            <a:pPr lvl="1">
              <a:spcBef>
                <a:spcPts val="600"/>
              </a:spcBef>
              <a:buFont typeface="Wingdings" panose="05000000000000000000" pitchFamily="2" charset="2"/>
              <a:buChar char="§"/>
            </a:pPr>
            <a:r>
              <a:rPr lang="en-US" sz="1500" dirty="0" smtClean="0"/>
              <a:t>Offers new students to reconnect with their Opening Week mentor groups</a:t>
            </a:r>
          </a:p>
          <a:p>
            <a:pPr lvl="1">
              <a:spcBef>
                <a:spcPts val="600"/>
              </a:spcBef>
              <a:buFont typeface="Wingdings" panose="05000000000000000000" pitchFamily="2" charset="2"/>
              <a:buChar char="§"/>
            </a:pPr>
            <a:r>
              <a:rPr lang="en-US" sz="1500" dirty="0" smtClean="0"/>
              <a:t>319 students attended </a:t>
            </a:r>
          </a:p>
          <a:p>
            <a:pPr>
              <a:spcBef>
                <a:spcPts val="1200"/>
              </a:spcBef>
              <a:buFont typeface="Wingdings 3" panose="05040102010807070707" pitchFamily="18" charset="2"/>
              <a:buChar char=""/>
            </a:pPr>
            <a:r>
              <a:rPr lang="en-US" sz="1800" b="1" dirty="0">
                <a:solidFill>
                  <a:srgbClr val="005F83"/>
                </a:solidFill>
              </a:rPr>
              <a:t>Sophomore Summit – October 4</a:t>
            </a:r>
            <a:r>
              <a:rPr lang="en-US" sz="1800" b="1" baseline="30000" dirty="0">
                <a:solidFill>
                  <a:srgbClr val="005F83"/>
                </a:solidFill>
              </a:rPr>
              <a:t>th</a:t>
            </a:r>
            <a:r>
              <a:rPr lang="en-US" sz="1800" b="1" dirty="0">
                <a:solidFill>
                  <a:srgbClr val="005F83"/>
                </a:solidFill>
              </a:rPr>
              <a:t>  </a:t>
            </a:r>
          </a:p>
          <a:p>
            <a:pPr lvl="1">
              <a:spcBef>
                <a:spcPts val="600"/>
              </a:spcBef>
              <a:buFont typeface="Wingdings" panose="05000000000000000000" pitchFamily="2" charset="2"/>
              <a:buChar char="§"/>
            </a:pPr>
            <a:r>
              <a:rPr lang="en-US" sz="1500" dirty="0" smtClean="0"/>
              <a:t>This conference is designed to make sophomores feel supported </a:t>
            </a:r>
            <a:r>
              <a:rPr lang="en-US" sz="1500" dirty="0"/>
              <a:t>and to provide them with the tools and resources needed to persist</a:t>
            </a:r>
            <a:r>
              <a:rPr lang="en-US" sz="1500" dirty="0" smtClean="0"/>
              <a:t>.</a:t>
            </a:r>
          </a:p>
          <a:p>
            <a:pPr lvl="1">
              <a:spcBef>
                <a:spcPts val="600"/>
              </a:spcBef>
              <a:buFont typeface="Wingdings" panose="05000000000000000000" pitchFamily="2" charset="2"/>
              <a:buChar char="§"/>
            </a:pPr>
            <a:r>
              <a:rPr lang="en-US" sz="1500" dirty="0"/>
              <a:t>97% of attendees learned something that would help them move forward to graduation</a:t>
            </a:r>
          </a:p>
          <a:p>
            <a:pPr lvl="1">
              <a:spcBef>
                <a:spcPts val="600"/>
              </a:spcBef>
              <a:buFont typeface="Wingdings" panose="05000000000000000000" pitchFamily="2" charset="2"/>
              <a:buChar char="§"/>
            </a:pPr>
            <a:r>
              <a:rPr lang="en-US" sz="1500" dirty="0"/>
              <a:t>88% said the event was worthwhile to attend </a:t>
            </a:r>
            <a:endParaRPr lang="en-US" sz="1500" dirty="0" smtClean="0"/>
          </a:p>
          <a:p>
            <a:pPr>
              <a:spcBef>
                <a:spcPts val="1200"/>
              </a:spcBef>
              <a:buFont typeface="Wingdings 3" panose="05040102010807070707" pitchFamily="18" charset="2"/>
              <a:buChar char=""/>
            </a:pPr>
            <a:r>
              <a:rPr lang="en-US" sz="1800" b="1" dirty="0" smtClean="0">
                <a:solidFill>
                  <a:srgbClr val="005F83"/>
                </a:solidFill>
              </a:rPr>
              <a:t>Solar House - October</a:t>
            </a:r>
          </a:p>
          <a:p>
            <a:pPr lvl="1">
              <a:spcBef>
                <a:spcPts val="600"/>
              </a:spcBef>
              <a:buFont typeface="Wingdings" panose="05000000000000000000" pitchFamily="2" charset="2"/>
              <a:buChar char="§"/>
            </a:pPr>
            <a:r>
              <a:rPr lang="en-US" sz="1500" dirty="0" smtClean="0"/>
              <a:t>4</a:t>
            </a:r>
            <a:r>
              <a:rPr lang="en-US" sz="1500" baseline="30000" dirty="0" smtClean="0"/>
              <a:t>th</a:t>
            </a:r>
            <a:r>
              <a:rPr lang="en-US" sz="1500" dirty="0" smtClean="0"/>
              <a:t> place, highest finish ever for S&amp;T </a:t>
            </a:r>
          </a:p>
          <a:p>
            <a:pPr>
              <a:spcBef>
                <a:spcPts val="1200"/>
              </a:spcBef>
              <a:buFont typeface="Wingdings 3" panose="05040102010807070707" pitchFamily="18" charset="2"/>
              <a:buChar char=""/>
            </a:pPr>
            <a:r>
              <a:rPr lang="en-US" sz="1800" b="1" dirty="0" smtClean="0">
                <a:solidFill>
                  <a:srgbClr val="005F83"/>
                </a:solidFill>
              </a:rPr>
              <a:t>Heartland Users Group for Institutional Repositories </a:t>
            </a:r>
          </a:p>
          <a:p>
            <a:pPr lvl="1">
              <a:spcBef>
                <a:spcPts val="600"/>
              </a:spcBef>
              <a:buFont typeface="Wingdings" panose="05000000000000000000" pitchFamily="2" charset="2"/>
              <a:buChar char="§"/>
            </a:pPr>
            <a:r>
              <a:rPr lang="en-US" sz="1500" dirty="0" smtClean="0"/>
              <a:t>Hosted by Curtis Laws Wilson Library on October 12-13 </a:t>
            </a:r>
          </a:p>
          <a:p>
            <a:pPr lvl="1">
              <a:spcBef>
                <a:spcPts val="600"/>
              </a:spcBef>
              <a:buFont typeface="Wingdings" panose="05000000000000000000" pitchFamily="2" charset="2"/>
              <a:buChar char="§"/>
            </a:pPr>
            <a:r>
              <a:rPr lang="en-US" sz="1500" dirty="0" smtClean="0"/>
              <a:t>31 attendees </a:t>
            </a:r>
          </a:p>
          <a:p>
            <a:pPr lvl="0">
              <a:spcBef>
                <a:spcPts val="1200"/>
              </a:spcBef>
              <a:buFont typeface="Wingdings 3" panose="05040102010807070707" pitchFamily="18" charset="2"/>
              <a:buChar char=""/>
            </a:pPr>
            <a:r>
              <a:rPr lang="en-US" sz="1800" b="1" dirty="0" smtClean="0">
                <a:solidFill>
                  <a:srgbClr val="005F83"/>
                </a:solidFill>
              </a:rPr>
              <a:t>Service Learning Symposium</a:t>
            </a:r>
          </a:p>
          <a:p>
            <a:pPr lvl="1">
              <a:spcBef>
                <a:spcPts val="600"/>
              </a:spcBef>
              <a:buFont typeface="Wingdings" panose="05000000000000000000" pitchFamily="2" charset="2"/>
              <a:buChar char="§"/>
            </a:pPr>
            <a:r>
              <a:rPr lang="en-US" sz="1500" dirty="0" smtClean="0"/>
              <a:t>September 28, 40 RSVP’s, Dr. Daniel Oerther was our keynote speaker</a:t>
            </a:r>
          </a:p>
        </p:txBody>
      </p:sp>
    </p:spTree>
    <p:extLst>
      <p:ext uri="{BB962C8B-B14F-4D97-AF65-F5344CB8AC3E}">
        <p14:creationId xmlns:p14="http://schemas.microsoft.com/office/powerpoint/2010/main" val="237896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872821" y="517912"/>
            <a:ext cx="7506788" cy="673825"/>
          </a:xfrm>
        </p:spPr>
        <p:txBody>
          <a:bodyPr>
            <a:noAutofit/>
          </a:bodyPr>
          <a:lstStyle/>
          <a:p>
            <a:pPr algn="ctr"/>
            <a:r>
              <a:rPr lang="en-US" sz="4000" b="1" dirty="0" smtClean="0"/>
              <a:t>Office of Sponsored Programs</a:t>
            </a:r>
            <a:endParaRPr lang="en-US" sz="4000" b="1" dirty="0"/>
          </a:p>
        </p:txBody>
      </p:sp>
      <p:sp>
        <p:nvSpPr>
          <p:cNvPr id="5" name="Text Placeholder 1"/>
          <p:cNvSpPr>
            <a:spLocks noGrp="1"/>
          </p:cNvSpPr>
          <p:nvPr>
            <p:ph type="body" sz="quarter" idx="11"/>
          </p:nvPr>
        </p:nvSpPr>
        <p:spPr>
          <a:xfrm>
            <a:off x="543857" y="1412907"/>
            <a:ext cx="7835752" cy="5016596"/>
          </a:xfrm>
        </p:spPr>
        <p:txBody>
          <a:bodyPr/>
          <a:lstStyle/>
          <a:p>
            <a:pPr marL="0" indent="0">
              <a:lnSpc>
                <a:spcPct val="110000"/>
              </a:lnSpc>
              <a:spcBef>
                <a:spcPct val="0"/>
              </a:spcBef>
              <a:spcAft>
                <a:spcPts val="450"/>
              </a:spcAft>
              <a:buNone/>
            </a:pPr>
            <a:r>
              <a:rPr lang="en-US" altLang="en-US" b="1" dirty="0">
                <a:solidFill>
                  <a:srgbClr val="005F83"/>
                </a:solidFill>
                <a:latin typeface="Orgon Slab" panose="02000503000000020004" pitchFamily="50" charset="0"/>
              </a:rPr>
              <a:t>Summary of </a:t>
            </a:r>
            <a:r>
              <a:rPr lang="en-US" altLang="en-US" b="1" dirty="0" smtClean="0">
                <a:solidFill>
                  <a:srgbClr val="005F83"/>
                </a:solidFill>
                <a:latin typeface="Orgon Slab" panose="02000503000000020004" pitchFamily="50" charset="0"/>
              </a:rPr>
              <a:t>FY18 </a:t>
            </a:r>
            <a:r>
              <a:rPr lang="en-US" altLang="en-US" b="1" dirty="0">
                <a:solidFill>
                  <a:srgbClr val="005F83"/>
                </a:solidFill>
                <a:latin typeface="Orgon Slab" panose="02000503000000020004" pitchFamily="50" charset="0"/>
              </a:rPr>
              <a:t>activities year-to-date </a:t>
            </a:r>
            <a:r>
              <a:rPr lang="en-US" altLang="en-US" b="1" dirty="0" smtClean="0">
                <a:solidFill>
                  <a:srgbClr val="005F83"/>
                </a:solidFill>
                <a:latin typeface="Orgon Slab" panose="02000503000000020004" pitchFamily="50" charset="0"/>
              </a:rPr>
              <a:t>(July)</a:t>
            </a:r>
            <a:endParaRPr lang="en-US" altLang="en-US" b="1" dirty="0">
              <a:solidFill>
                <a:srgbClr val="005F83"/>
              </a:solidFill>
              <a:latin typeface="Orgon Slab" panose="02000503000000020004" pitchFamily="50" charset="0"/>
            </a:endParaRPr>
          </a:p>
          <a:p>
            <a:pPr marL="0" lvl="1" indent="-457200">
              <a:lnSpc>
                <a:spcPct val="114000"/>
              </a:lnSpc>
              <a:spcBef>
                <a:spcPts val="1200"/>
              </a:spcBef>
              <a:spcAft>
                <a:spcPts val="450"/>
              </a:spcAft>
              <a:buFont typeface="Wingdings 3" panose="05040102010807070707" pitchFamily="18" charset="2"/>
              <a:buChar char=""/>
            </a:pPr>
            <a:r>
              <a:rPr lang="en-US" altLang="en-US" sz="1800" dirty="0">
                <a:solidFill>
                  <a:srgbClr val="005F83"/>
                </a:solidFill>
                <a:latin typeface="Orgon Slab" panose="02000503000000020004" pitchFamily="50" charset="0"/>
              </a:rPr>
              <a:t>Number of funded proposals is up by </a:t>
            </a:r>
            <a:r>
              <a:rPr lang="en-US" altLang="en-US" sz="1800" dirty="0" smtClean="0">
                <a:solidFill>
                  <a:srgbClr val="005F83"/>
                </a:solidFill>
                <a:latin typeface="Orgon Slab" panose="02000503000000020004" pitchFamily="50" charset="0"/>
              </a:rPr>
              <a:t>135% </a:t>
            </a:r>
            <a:r>
              <a:rPr lang="en-US" altLang="en-US" sz="1800" dirty="0">
                <a:solidFill>
                  <a:srgbClr val="005F83"/>
                </a:solidFill>
                <a:latin typeface="Orgon Slab" panose="02000503000000020004" pitchFamily="50" charset="0"/>
              </a:rPr>
              <a:t>for a total of </a:t>
            </a:r>
            <a:r>
              <a:rPr lang="en-US" altLang="en-US" sz="1800" dirty="0" smtClean="0">
                <a:solidFill>
                  <a:srgbClr val="005F83"/>
                </a:solidFill>
                <a:latin typeface="Orgon Slab" panose="02000503000000020004" pitchFamily="50" charset="0"/>
              </a:rPr>
              <a:t>47</a:t>
            </a:r>
            <a:endParaRPr lang="en-US" altLang="en-US" sz="1800" dirty="0">
              <a:solidFill>
                <a:srgbClr val="005F83"/>
              </a:solidFill>
              <a:latin typeface="Orgon Slab" panose="02000503000000020004" pitchFamily="50" charset="0"/>
            </a:endParaRPr>
          </a:p>
          <a:p>
            <a:pPr marL="685800" lvl="2">
              <a:lnSpc>
                <a:spcPct val="114000"/>
              </a:lnSpc>
              <a:spcBef>
                <a:spcPct val="0"/>
              </a:spcBef>
              <a:spcAft>
                <a:spcPts val="450"/>
              </a:spcAft>
              <a:buFont typeface="Wingdings" panose="05000000000000000000" pitchFamily="2" charset="2"/>
              <a:buChar char="§"/>
            </a:pPr>
            <a:r>
              <a:rPr lang="en-US" altLang="en-US" sz="1700" dirty="0">
                <a:latin typeface="Orgon Slab" panose="02000503000000020004" pitchFamily="50" charset="0"/>
              </a:rPr>
              <a:t>Total dollars is </a:t>
            </a:r>
            <a:r>
              <a:rPr lang="en-US" altLang="en-US" sz="1700" dirty="0" smtClean="0">
                <a:latin typeface="Orgon Slab" panose="02000503000000020004" pitchFamily="50" charset="0"/>
              </a:rPr>
              <a:t>$</a:t>
            </a:r>
            <a:r>
              <a:rPr lang="en-US" altLang="en-US" sz="1700" dirty="0">
                <a:latin typeface="Orgon Slab" panose="02000503000000020004" pitchFamily="50" charset="0"/>
              </a:rPr>
              <a:t>5</a:t>
            </a:r>
            <a:r>
              <a:rPr lang="en-US" altLang="en-US" sz="1700" dirty="0" smtClean="0">
                <a:latin typeface="Orgon Slab" panose="02000503000000020004" pitchFamily="50" charset="0"/>
              </a:rPr>
              <a:t>M </a:t>
            </a:r>
            <a:r>
              <a:rPr lang="en-US" altLang="en-US" sz="1700" dirty="0">
                <a:latin typeface="Orgon Slab" panose="02000503000000020004" pitchFamily="50" charset="0"/>
              </a:rPr>
              <a:t>which is up by </a:t>
            </a:r>
            <a:r>
              <a:rPr lang="en-US" altLang="en-US" sz="1700" dirty="0" smtClean="0">
                <a:latin typeface="Orgon Slab" panose="02000503000000020004" pitchFamily="50" charset="0"/>
              </a:rPr>
              <a:t>112%</a:t>
            </a:r>
            <a:endParaRPr lang="en-US" altLang="en-US" sz="1700" dirty="0">
              <a:latin typeface="Orgon Slab" panose="02000503000000020004" pitchFamily="50" charset="0"/>
            </a:endParaRPr>
          </a:p>
          <a:p>
            <a:pPr marL="0" lvl="1" indent="-457200">
              <a:lnSpc>
                <a:spcPct val="114000"/>
              </a:lnSpc>
              <a:spcBef>
                <a:spcPts val="1800"/>
              </a:spcBef>
              <a:spcAft>
                <a:spcPts val="450"/>
              </a:spcAft>
              <a:buFont typeface="Wingdings 3" panose="05040102010807070707" pitchFamily="18" charset="2"/>
              <a:buChar char=""/>
            </a:pPr>
            <a:r>
              <a:rPr lang="en-US" altLang="en-US" sz="1800" dirty="0">
                <a:solidFill>
                  <a:srgbClr val="005F83"/>
                </a:solidFill>
                <a:latin typeface="Orgon Slab" panose="02000503000000020004" pitchFamily="50" charset="0"/>
              </a:rPr>
              <a:t>Number of new proposals submitted is </a:t>
            </a:r>
            <a:r>
              <a:rPr lang="en-US" altLang="en-US" sz="1800" dirty="0" smtClean="0">
                <a:solidFill>
                  <a:srgbClr val="005F83"/>
                </a:solidFill>
                <a:latin typeface="Orgon Slab" panose="02000503000000020004" pitchFamily="50" charset="0"/>
              </a:rPr>
              <a:t>the same over last year:  39</a:t>
            </a:r>
            <a:endParaRPr lang="en-US" altLang="en-US" sz="1800" dirty="0">
              <a:solidFill>
                <a:srgbClr val="005F83"/>
              </a:solidFill>
              <a:latin typeface="Orgon Slab" panose="02000503000000020004" pitchFamily="50" charset="0"/>
            </a:endParaRPr>
          </a:p>
          <a:p>
            <a:pPr marL="685800" lvl="2">
              <a:lnSpc>
                <a:spcPct val="114000"/>
              </a:lnSpc>
              <a:spcBef>
                <a:spcPct val="0"/>
              </a:spcBef>
              <a:spcAft>
                <a:spcPts val="450"/>
              </a:spcAft>
              <a:buFont typeface="Wingdings" panose="05000000000000000000" pitchFamily="2" charset="2"/>
              <a:buChar char="§"/>
            </a:pPr>
            <a:r>
              <a:rPr lang="en-US" altLang="en-US" sz="1700" dirty="0">
                <a:latin typeface="Orgon Slab" panose="02000503000000020004" pitchFamily="50" charset="0"/>
              </a:rPr>
              <a:t>Total dollars is </a:t>
            </a:r>
            <a:r>
              <a:rPr lang="en-US" altLang="en-US" sz="1700" dirty="0" smtClean="0">
                <a:latin typeface="Orgon Slab" panose="02000503000000020004" pitchFamily="50" charset="0"/>
              </a:rPr>
              <a:t>$14M </a:t>
            </a:r>
            <a:r>
              <a:rPr lang="en-US" altLang="en-US" sz="1700" dirty="0">
                <a:latin typeface="Orgon Slab" panose="02000503000000020004" pitchFamily="50" charset="0"/>
              </a:rPr>
              <a:t>which is down by </a:t>
            </a:r>
            <a:r>
              <a:rPr lang="en-US" altLang="en-US" sz="1700" dirty="0" smtClean="0">
                <a:latin typeface="Orgon Slab" panose="02000503000000020004" pitchFamily="50" charset="0"/>
              </a:rPr>
              <a:t>9%</a:t>
            </a:r>
            <a:endParaRPr lang="en-US" altLang="en-US" sz="1700" dirty="0">
              <a:latin typeface="Orgon Slab" panose="02000503000000020004" pitchFamily="50" charset="0"/>
            </a:endParaRPr>
          </a:p>
          <a:p>
            <a:pPr marL="0" lvl="1" indent="-457200">
              <a:lnSpc>
                <a:spcPct val="114000"/>
              </a:lnSpc>
              <a:spcBef>
                <a:spcPts val="1800"/>
              </a:spcBef>
              <a:spcAft>
                <a:spcPts val="450"/>
              </a:spcAft>
              <a:buFont typeface="Wingdings 3" panose="05040102010807070707" pitchFamily="18" charset="2"/>
              <a:buChar char=""/>
            </a:pPr>
            <a:r>
              <a:rPr lang="en-US" altLang="en-US" sz="1800" dirty="0">
                <a:solidFill>
                  <a:srgbClr val="005F83"/>
                </a:solidFill>
                <a:latin typeface="Orgon Slab" panose="02000503000000020004" pitchFamily="50" charset="0"/>
              </a:rPr>
              <a:t>Number of active awards is up by </a:t>
            </a:r>
            <a:r>
              <a:rPr lang="en-US" altLang="en-US" sz="1800" dirty="0" smtClean="0">
                <a:solidFill>
                  <a:srgbClr val="005F83"/>
                </a:solidFill>
                <a:latin typeface="Orgon Slab" panose="02000503000000020004" pitchFamily="50" charset="0"/>
              </a:rPr>
              <a:t>4% </a:t>
            </a:r>
            <a:r>
              <a:rPr lang="en-US" altLang="en-US" sz="1800" dirty="0">
                <a:solidFill>
                  <a:srgbClr val="005F83"/>
                </a:solidFill>
                <a:latin typeface="Orgon Slab" panose="02000503000000020004" pitchFamily="50" charset="0"/>
              </a:rPr>
              <a:t>at  </a:t>
            </a:r>
            <a:r>
              <a:rPr lang="en-US" altLang="en-US" sz="1800" dirty="0" smtClean="0">
                <a:solidFill>
                  <a:srgbClr val="005F83"/>
                </a:solidFill>
                <a:latin typeface="Orgon Slab" panose="02000503000000020004" pitchFamily="50" charset="0"/>
              </a:rPr>
              <a:t>652</a:t>
            </a:r>
            <a:endParaRPr lang="en-US" altLang="en-US" sz="1800" dirty="0">
              <a:solidFill>
                <a:srgbClr val="005F83"/>
              </a:solidFill>
              <a:latin typeface="Orgon Slab" panose="02000503000000020004" pitchFamily="50" charset="0"/>
            </a:endParaRPr>
          </a:p>
          <a:p>
            <a:pPr marL="0" lvl="1" indent="-457200">
              <a:lnSpc>
                <a:spcPct val="114000"/>
              </a:lnSpc>
              <a:spcBef>
                <a:spcPts val="1800"/>
              </a:spcBef>
              <a:spcAft>
                <a:spcPts val="450"/>
              </a:spcAft>
              <a:buFont typeface="Wingdings 3" panose="05040102010807070707" pitchFamily="18" charset="2"/>
              <a:buChar char=""/>
            </a:pPr>
            <a:r>
              <a:rPr lang="en-US" altLang="en-US" sz="1800" dirty="0">
                <a:solidFill>
                  <a:srgbClr val="005F83"/>
                </a:solidFill>
                <a:latin typeface="Orgon Slab" panose="02000503000000020004" pitchFamily="50" charset="0"/>
              </a:rPr>
              <a:t>Total expenditures is $</a:t>
            </a:r>
            <a:r>
              <a:rPr lang="en-US" altLang="en-US" sz="1800" dirty="0" smtClean="0">
                <a:solidFill>
                  <a:srgbClr val="005F83"/>
                </a:solidFill>
                <a:latin typeface="Orgon Slab" panose="02000503000000020004" pitchFamily="50" charset="0"/>
              </a:rPr>
              <a:t>3M </a:t>
            </a:r>
            <a:r>
              <a:rPr lang="en-US" altLang="en-US" sz="1800" dirty="0">
                <a:solidFill>
                  <a:srgbClr val="005F83"/>
                </a:solidFill>
                <a:latin typeface="Orgon Slab" panose="02000503000000020004" pitchFamily="50" charset="0"/>
              </a:rPr>
              <a:t>which is up by </a:t>
            </a:r>
            <a:r>
              <a:rPr lang="en-US" altLang="en-US" sz="1800" dirty="0" smtClean="0">
                <a:solidFill>
                  <a:srgbClr val="005F83"/>
                </a:solidFill>
                <a:latin typeface="Orgon Slab" panose="02000503000000020004" pitchFamily="50" charset="0"/>
              </a:rPr>
              <a:t>1%</a:t>
            </a:r>
            <a:endParaRPr lang="en-US" altLang="en-US" sz="1800" dirty="0">
              <a:solidFill>
                <a:srgbClr val="005F83"/>
              </a:solidFill>
              <a:latin typeface="Orgon Slab" panose="02000503000000020004" pitchFamily="50" charset="0"/>
            </a:endParaRPr>
          </a:p>
          <a:p>
            <a:pPr marL="0" lvl="1" indent="-457200">
              <a:lnSpc>
                <a:spcPct val="114000"/>
              </a:lnSpc>
              <a:spcBef>
                <a:spcPts val="1800"/>
              </a:spcBef>
              <a:spcAft>
                <a:spcPts val="450"/>
              </a:spcAft>
              <a:buFont typeface="Wingdings 3" panose="05040102010807070707" pitchFamily="18" charset="2"/>
              <a:buChar char=""/>
            </a:pPr>
            <a:r>
              <a:rPr lang="en-US" altLang="en-US" sz="1800" dirty="0">
                <a:solidFill>
                  <a:srgbClr val="005F83"/>
                </a:solidFill>
                <a:latin typeface="Orgon Slab" panose="02000503000000020004" pitchFamily="50" charset="0"/>
              </a:rPr>
              <a:t>Net grant and contract expenditures is </a:t>
            </a:r>
            <a:r>
              <a:rPr lang="en-US" altLang="en-US" sz="1800" dirty="0" smtClean="0">
                <a:solidFill>
                  <a:srgbClr val="005F83"/>
                </a:solidFill>
                <a:latin typeface="Orgon Slab" panose="02000503000000020004" pitchFamily="50" charset="0"/>
              </a:rPr>
              <a:t>$3M </a:t>
            </a:r>
            <a:r>
              <a:rPr lang="en-US" altLang="en-US" sz="1800" dirty="0">
                <a:solidFill>
                  <a:srgbClr val="005F83"/>
                </a:solidFill>
                <a:latin typeface="Orgon Slab" panose="02000503000000020004" pitchFamily="50" charset="0"/>
              </a:rPr>
              <a:t>which is up by </a:t>
            </a:r>
            <a:r>
              <a:rPr lang="en-US" altLang="en-US" sz="1800" dirty="0" smtClean="0">
                <a:solidFill>
                  <a:srgbClr val="005F83"/>
                </a:solidFill>
                <a:latin typeface="Orgon Slab" panose="02000503000000020004" pitchFamily="50" charset="0"/>
              </a:rPr>
              <a:t>2%</a:t>
            </a:r>
            <a:endParaRPr lang="en-US" altLang="en-US" sz="1800" dirty="0">
              <a:solidFill>
                <a:srgbClr val="005F83"/>
              </a:solidFill>
              <a:latin typeface="Orgon Slab" panose="02000503000000020004" pitchFamily="50" charset="0"/>
            </a:endParaRPr>
          </a:p>
          <a:p>
            <a:pPr marL="0" lvl="1" indent="-457200">
              <a:lnSpc>
                <a:spcPct val="114000"/>
              </a:lnSpc>
              <a:spcBef>
                <a:spcPts val="1800"/>
              </a:spcBef>
              <a:spcAft>
                <a:spcPts val="450"/>
              </a:spcAft>
              <a:buFont typeface="Wingdings 3" panose="05040102010807070707" pitchFamily="18" charset="2"/>
              <a:buChar char=""/>
            </a:pPr>
            <a:r>
              <a:rPr lang="en-US" altLang="en-US" sz="1800" dirty="0">
                <a:solidFill>
                  <a:srgbClr val="005F83"/>
                </a:solidFill>
                <a:latin typeface="Orgon Slab" panose="02000503000000020004" pitchFamily="50" charset="0"/>
              </a:rPr>
              <a:t>F&amp;A recovered is </a:t>
            </a:r>
            <a:r>
              <a:rPr lang="en-US" altLang="en-US" sz="1800" dirty="0" smtClean="0">
                <a:solidFill>
                  <a:srgbClr val="005F83"/>
                </a:solidFill>
                <a:latin typeface="Orgon Slab" panose="02000503000000020004" pitchFamily="50" charset="0"/>
              </a:rPr>
              <a:t>$768K </a:t>
            </a:r>
            <a:r>
              <a:rPr lang="en-US" altLang="en-US" sz="1800" dirty="0">
                <a:solidFill>
                  <a:srgbClr val="005F83"/>
                </a:solidFill>
                <a:latin typeface="Orgon Slab" panose="02000503000000020004" pitchFamily="50" charset="0"/>
              </a:rPr>
              <a:t>which is up by </a:t>
            </a:r>
            <a:r>
              <a:rPr lang="en-US" altLang="en-US" sz="1800" dirty="0" smtClean="0">
                <a:solidFill>
                  <a:srgbClr val="005F83"/>
                </a:solidFill>
                <a:latin typeface="Orgon Slab" panose="02000503000000020004" pitchFamily="50" charset="0"/>
              </a:rPr>
              <a:t>10%</a:t>
            </a:r>
            <a:endParaRPr lang="en-US" altLang="en-US" sz="1800" dirty="0">
              <a:solidFill>
                <a:srgbClr val="005F83"/>
              </a:solidFill>
              <a:latin typeface="Orgon Slab" panose="02000503000000020004" pitchFamily="50" charset="0"/>
            </a:endParaRPr>
          </a:p>
          <a:p>
            <a:pPr marL="0" indent="0">
              <a:buNone/>
            </a:pPr>
            <a:r>
              <a:rPr lang="en-US" sz="2000" dirty="0">
                <a:solidFill>
                  <a:srgbClr val="005F83"/>
                </a:solidFill>
                <a:latin typeface="Orgon Slab" panose="02000503000000020004" pitchFamily="50" charset="0"/>
              </a:rPr>
              <a:t> </a:t>
            </a:r>
          </a:p>
        </p:txBody>
      </p:sp>
    </p:spTree>
    <p:extLst>
      <p:ext uri="{BB962C8B-B14F-4D97-AF65-F5344CB8AC3E}">
        <p14:creationId xmlns:p14="http://schemas.microsoft.com/office/powerpoint/2010/main" val="1311873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4294967295"/>
          </p:nvPr>
        </p:nvSpPr>
        <p:spPr>
          <a:xfrm>
            <a:off x="1724494" y="360692"/>
            <a:ext cx="5607925" cy="640399"/>
          </a:xfrm>
          <a:prstGeom prst="rect">
            <a:avLst/>
          </a:prstGeom>
        </p:spPr>
        <p:txBody>
          <a:bodyPr>
            <a:normAutofit/>
          </a:bodyPr>
          <a:lstStyle/>
          <a:p>
            <a:pPr marL="0" indent="0" algn="ctr">
              <a:buNone/>
            </a:pPr>
            <a:r>
              <a:rPr lang="en-US" sz="3500" b="1" dirty="0" smtClean="0">
                <a:solidFill>
                  <a:srgbClr val="509E2F"/>
                </a:solidFill>
                <a:latin typeface="Orgon Slab" panose="02000503000000020004" pitchFamily="50" charset="0"/>
              </a:rPr>
              <a:t>Office of Graduate Studies</a:t>
            </a:r>
            <a:endParaRPr lang="en-US" sz="3500" b="1" dirty="0">
              <a:solidFill>
                <a:srgbClr val="509E2F"/>
              </a:solidFill>
              <a:latin typeface="Orgon Slab" panose="02000503000000020004" pitchFamily="50" charset="0"/>
            </a:endParaRPr>
          </a:p>
        </p:txBody>
      </p:sp>
      <p:sp>
        <p:nvSpPr>
          <p:cNvPr id="7" name="TextBox 6"/>
          <p:cNvSpPr txBox="1"/>
          <p:nvPr/>
        </p:nvSpPr>
        <p:spPr>
          <a:xfrm>
            <a:off x="165463" y="1107972"/>
            <a:ext cx="8725989" cy="5561522"/>
          </a:xfrm>
          <a:prstGeom prst="rect">
            <a:avLst/>
          </a:prstGeom>
          <a:noFill/>
        </p:spPr>
        <p:txBody>
          <a:bodyPr wrap="square" rtlCol="0">
            <a:spAutoFit/>
          </a:bodyPr>
          <a:lstStyle/>
          <a:p>
            <a:pPr marL="228600" lvl="0" indent="-228600">
              <a:spcBef>
                <a:spcPct val="20000"/>
              </a:spcBef>
              <a:buFont typeface="Wingdings 3" panose="05040102010807070707" pitchFamily="18" charset="2"/>
              <a:buChar char=""/>
            </a:pPr>
            <a:r>
              <a:rPr lang="en-US" sz="1600" dirty="0">
                <a:solidFill>
                  <a:srgbClr val="509E2F"/>
                </a:solidFill>
                <a:latin typeface="Orgon Slab Light"/>
              </a:rPr>
              <a:t>Revision of S&amp;T Thesis/Dissertation Specifications</a:t>
            </a:r>
          </a:p>
          <a:p>
            <a:pPr lvl="1" indent="-228600">
              <a:spcBef>
                <a:spcPct val="20000"/>
              </a:spcBef>
              <a:buFont typeface="Wingdings" panose="05000000000000000000" pitchFamily="2" charset="2"/>
              <a:buChar char="§"/>
            </a:pPr>
            <a:r>
              <a:rPr lang="en-US" sz="1400" dirty="0">
                <a:solidFill>
                  <a:srgbClr val="005F83"/>
                </a:solidFill>
                <a:latin typeface="Orgon Slab Light"/>
              </a:rPr>
              <a:t>Haven’t been revised since 2009; will now include info on </a:t>
            </a:r>
            <a:r>
              <a:rPr lang="en-US" sz="1400" dirty="0" smtClean="0">
                <a:solidFill>
                  <a:srgbClr val="005F83"/>
                </a:solidFill>
                <a:latin typeface="Orgon Slab Light"/>
              </a:rPr>
              <a:t>publication</a:t>
            </a:r>
            <a:br>
              <a:rPr lang="en-US" sz="1400" dirty="0" smtClean="0">
                <a:solidFill>
                  <a:srgbClr val="005F83"/>
                </a:solidFill>
                <a:latin typeface="Orgon Slab Light"/>
              </a:rPr>
            </a:br>
            <a:r>
              <a:rPr lang="en-US" sz="1400" dirty="0" smtClean="0">
                <a:solidFill>
                  <a:srgbClr val="005F83"/>
                </a:solidFill>
                <a:latin typeface="Orgon Slab Light"/>
              </a:rPr>
              <a:t>option</a:t>
            </a:r>
            <a:r>
              <a:rPr lang="en-US" sz="1400" dirty="0">
                <a:solidFill>
                  <a:srgbClr val="005F83"/>
                </a:solidFill>
                <a:latin typeface="Orgon Slab Light"/>
              </a:rPr>
              <a:t>, LaTeX templates, etc.</a:t>
            </a:r>
          </a:p>
          <a:p>
            <a:pPr lvl="1" indent="-228600">
              <a:spcBef>
                <a:spcPct val="20000"/>
              </a:spcBef>
              <a:buFont typeface="Wingdings" panose="05000000000000000000" pitchFamily="2" charset="2"/>
              <a:buChar char="§"/>
            </a:pPr>
            <a:r>
              <a:rPr lang="en-US" sz="1400" dirty="0">
                <a:solidFill>
                  <a:srgbClr val="005F83"/>
                </a:solidFill>
                <a:latin typeface="Orgon Slab Light"/>
              </a:rPr>
              <a:t>Reformatted for easier flow, better examples, clarity</a:t>
            </a:r>
          </a:p>
          <a:p>
            <a:pPr lvl="1" indent="-228600">
              <a:spcBef>
                <a:spcPct val="20000"/>
              </a:spcBef>
              <a:buFont typeface="Wingdings" panose="05000000000000000000" pitchFamily="2" charset="2"/>
              <a:buChar char="§"/>
            </a:pPr>
            <a:r>
              <a:rPr lang="en-US" sz="1400" dirty="0">
                <a:solidFill>
                  <a:srgbClr val="005F83"/>
                </a:solidFill>
                <a:latin typeface="Orgon Slab Light"/>
              </a:rPr>
              <a:t>Graduate Faculty will review and approve before moving forward</a:t>
            </a:r>
          </a:p>
          <a:p>
            <a:pPr marL="228600" lvl="0" indent="-228600">
              <a:spcBef>
                <a:spcPts val="1800"/>
              </a:spcBef>
              <a:buFont typeface="Wingdings 3" panose="05040102010807070707" pitchFamily="18" charset="2"/>
              <a:buChar char=""/>
            </a:pPr>
            <a:r>
              <a:rPr lang="en-US" sz="1600" dirty="0">
                <a:solidFill>
                  <a:srgbClr val="509E2F"/>
                </a:solidFill>
                <a:latin typeface="Orgon Slab Light"/>
              </a:rPr>
              <a:t>Enrollment update: </a:t>
            </a:r>
          </a:p>
          <a:p>
            <a:pPr lvl="1" indent="-228600">
              <a:spcBef>
                <a:spcPct val="20000"/>
              </a:spcBef>
              <a:buFont typeface="Wingdings" panose="05000000000000000000" pitchFamily="2" charset="2"/>
              <a:buChar char="§"/>
            </a:pPr>
            <a:r>
              <a:rPr lang="en-US" sz="1400" b="1" dirty="0">
                <a:solidFill>
                  <a:srgbClr val="005F83"/>
                </a:solidFill>
                <a:latin typeface="Orgon Slab Light"/>
              </a:rPr>
              <a:t>1,964 total </a:t>
            </a:r>
            <a:r>
              <a:rPr lang="en-US" sz="1400" dirty="0">
                <a:solidFill>
                  <a:srgbClr val="005F83"/>
                </a:solidFill>
                <a:latin typeface="Orgon Slab Light"/>
              </a:rPr>
              <a:t>grad students (4</a:t>
            </a:r>
            <a:r>
              <a:rPr lang="en-US" sz="1400" baseline="30000" dirty="0">
                <a:solidFill>
                  <a:srgbClr val="005F83"/>
                </a:solidFill>
                <a:latin typeface="Orgon Slab Light"/>
              </a:rPr>
              <a:t>th</a:t>
            </a:r>
            <a:r>
              <a:rPr lang="en-US" sz="1400" dirty="0">
                <a:solidFill>
                  <a:srgbClr val="005F83"/>
                </a:solidFill>
                <a:latin typeface="Orgon Slab Light"/>
              </a:rPr>
              <a:t> week census) </a:t>
            </a:r>
            <a:r>
              <a:rPr lang="en-US" sz="1400" dirty="0">
                <a:solidFill>
                  <a:srgbClr val="003B49"/>
                </a:solidFill>
                <a:latin typeface="Orgon Slab Light"/>
              </a:rPr>
              <a:t>(1,929 FS16 census, 1,414 FS07 ) </a:t>
            </a:r>
            <a:r>
              <a:rPr lang="en-US" sz="1400" b="1" dirty="0">
                <a:solidFill>
                  <a:srgbClr val="509E2F"/>
                </a:solidFill>
                <a:latin typeface="Orgon Slab Light"/>
              </a:rPr>
              <a:t>+1.8%</a:t>
            </a:r>
          </a:p>
          <a:p>
            <a:pPr lvl="1" indent="-228600">
              <a:spcBef>
                <a:spcPct val="20000"/>
              </a:spcBef>
              <a:buFont typeface="Wingdings" panose="05000000000000000000" pitchFamily="2" charset="2"/>
              <a:buChar char="§"/>
            </a:pPr>
            <a:r>
              <a:rPr lang="en-US" sz="1400" b="1" dirty="0">
                <a:solidFill>
                  <a:srgbClr val="005F83"/>
                </a:solidFill>
                <a:latin typeface="Orgon Slab Light"/>
              </a:rPr>
              <a:t>689 Doctoral </a:t>
            </a:r>
            <a:r>
              <a:rPr lang="en-US" sz="1400" dirty="0">
                <a:solidFill>
                  <a:srgbClr val="003B49"/>
                </a:solidFill>
                <a:latin typeface="Orgon Slab Light"/>
              </a:rPr>
              <a:t>(624 FS16, 344 FS07</a:t>
            </a:r>
            <a:r>
              <a:rPr lang="en-US" sz="1400" dirty="0" smtClean="0">
                <a:solidFill>
                  <a:srgbClr val="003B49"/>
                </a:solidFill>
                <a:latin typeface="Orgon Slab Light"/>
              </a:rPr>
              <a:t>) &amp;</a:t>
            </a:r>
            <a:r>
              <a:rPr lang="en-US" sz="1400" dirty="0">
                <a:solidFill>
                  <a:srgbClr val="003B49"/>
                </a:solidFill>
                <a:latin typeface="Orgon Slab Light"/>
              </a:rPr>
              <a:t>	</a:t>
            </a:r>
            <a:r>
              <a:rPr lang="en-US" sz="1400" dirty="0">
                <a:solidFill>
                  <a:srgbClr val="005F83"/>
                </a:solidFill>
                <a:latin typeface="Orgon Slab Light"/>
              </a:rPr>
              <a:t>	</a:t>
            </a:r>
            <a:r>
              <a:rPr lang="en-US" sz="1400" b="1" dirty="0">
                <a:solidFill>
                  <a:srgbClr val="005F83"/>
                </a:solidFill>
                <a:latin typeface="Orgon Slab Light"/>
              </a:rPr>
              <a:t>1,275 Master’s </a:t>
            </a:r>
            <a:r>
              <a:rPr lang="en-US" sz="1400" dirty="0">
                <a:solidFill>
                  <a:srgbClr val="003B49"/>
                </a:solidFill>
                <a:latin typeface="Orgon Slab Light"/>
              </a:rPr>
              <a:t>(1,244 FS16, 1,070 FS07)</a:t>
            </a:r>
          </a:p>
          <a:p>
            <a:pPr marL="228600" lvl="0" indent="-228600">
              <a:spcBef>
                <a:spcPts val="1800"/>
              </a:spcBef>
              <a:buFont typeface="Wingdings 3" panose="05040102010807070707" pitchFamily="18" charset="2"/>
              <a:buChar char=""/>
            </a:pPr>
            <a:r>
              <a:rPr lang="en-US" sz="1600" dirty="0">
                <a:solidFill>
                  <a:srgbClr val="509E2F"/>
                </a:solidFill>
                <a:latin typeface="Orgon Slab Light"/>
              </a:rPr>
              <a:t>Degrees awarded SS 2017:</a:t>
            </a:r>
          </a:p>
          <a:p>
            <a:pPr lvl="1" indent="-228600">
              <a:spcBef>
                <a:spcPct val="20000"/>
              </a:spcBef>
              <a:buFont typeface="Wingdings" panose="05000000000000000000" pitchFamily="2" charset="2"/>
              <a:buChar char="§"/>
            </a:pPr>
            <a:r>
              <a:rPr lang="en-US" sz="1400" dirty="0">
                <a:solidFill>
                  <a:srgbClr val="005F83"/>
                </a:solidFill>
                <a:latin typeface="Orgon Slab Light"/>
              </a:rPr>
              <a:t>Certificates: </a:t>
            </a:r>
            <a:r>
              <a:rPr lang="en-US" sz="1400" dirty="0" smtClean="0">
                <a:solidFill>
                  <a:srgbClr val="005F83"/>
                </a:solidFill>
                <a:latin typeface="Orgon Slab Light"/>
              </a:rPr>
              <a:t>30     Master’s</a:t>
            </a:r>
            <a:r>
              <a:rPr lang="en-US" sz="1400" dirty="0">
                <a:solidFill>
                  <a:srgbClr val="005F83"/>
                </a:solidFill>
                <a:latin typeface="Orgon Slab Light"/>
              </a:rPr>
              <a:t>: </a:t>
            </a:r>
            <a:r>
              <a:rPr lang="en-US" sz="1400" dirty="0" smtClean="0">
                <a:solidFill>
                  <a:srgbClr val="005F83"/>
                </a:solidFill>
                <a:latin typeface="Orgon Slab Light"/>
              </a:rPr>
              <a:t>68     Doctoral</a:t>
            </a:r>
            <a:r>
              <a:rPr lang="en-US" sz="1400" dirty="0">
                <a:solidFill>
                  <a:srgbClr val="005F83"/>
                </a:solidFill>
                <a:latin typeface="Orgon Slab Light"/>
              </a:rPr>
              <a:t>: </a:t>
            </a:r>
            <a:r>
              <a:rPr lang="en-US" sz="1400" dirty="0" smtClean="0">
                <a:solidFill>
                  <a:srgbClr val="005F83"/>
                </a:solidFill>
                <a:latin typeface="Orgon Slab Light"/>
              </a:rPr>
              <a:t>31     TOTAL</a:t>
            </a:r>
            <a:r>
              <a:rPr lang="en-US" sz="1400" dirty="0">
                <a:solidFill>
                  <a:srgbClr val="005F83"/>
                </a:solidFill>
                <a:latin typeface="Orgon Slab Light"/>
              </a:rPr>
              <a:t>: 129</a:t>
            </a:r>
          </a:p>
          <a:p>
            <a:pPr marL="228600" lvl="0" indent="-228600">
              <a:spcBef>
                <a:spcPts val="1800"/>
              </a:spcBef>
              <a:buFont typeface="Wingdings 3" panose="05040102010807070707" pitchFamily="18" charset="2"/>
              <a:buChar char=""/>
            </a:pPr>
            <a:r>
              <a:rPr lang="en-US" sz="1600" dirty="0">
                <a:solidFill>
                  <a:srgbClr val="509E2F"/>
                </a:solidFill>
                <a:latin typeface="Orgon Slab Light"/>
              </a:rPr>
              <a:t>GEM GRAD Lab </a:t>
            </a:r>
            <a:r>
              <a:rPr lang="en-US" sz="1600" dirty="0">
                <a:solidFill>
                  <a:srgbClr val="003B49"/>
                </a:solidFill>
                <a:latin typeface="Orgon Slab Light"/>
              </a:rPr>
              <a:t>– </a:t>
            </a:r>
            <a:r>
              <a:rPr lang="en-US" sz="1600" dirty="0">
                <a:solidFill>
                  <a:srgbClr val="005F83"/>
                </a:solidFill>
                <a:latin typeface="Orgon Slab Light"/>
              </a:rPr>
              <a:t>Held Sept 29 &amp; 30</a:t>
            </a:r>
          </a:p>
          <a:p>
            <a:pPr lvl="1" indent="-228600">
              <a:spcBef>
                <a:spcPct val="20000"/>
              </a:spcBef>
              <a:buFont typeface="Wingdings" panose="05000000000000000000" pitchFamily="2" charset="2"/>
              <a:buChar char="§"/>
            </a:pPr>
            <a:r>
              <a:rPr lang="en-US" sz="1400" dirty="0" smtClean="0">
                <a:solidFill>
                  <a:srgbClr val="005F83"/>
                </a:solidFill>
                <a:latin typeface="Orgon Slab Light"/>
              </a:rPr>
              <a:t>covered </a:t>
            </a:r>
            <a:r>
              <a:rPr lang="en-US" sz="1400" dirty="0">
                <a:solidFill>
                  <a:srgbClr val="005F83"/>
                </a:solidFill>
                <a:latin typeface="Orgon Slab Light"/>
              </a:rPr>
              <a:t>at the </a:t>
            </a:r>
            <a:r>
              <a:rPr lang="en-US" sz="1400" dirty="0" smtClean="0">
                <a:solidFill>
                  <a:srgbClr val="005F83"/>
                </a:solidFill>
                <a:latin typeface="Orgon Slab Light"/>
              </a:rPr>
              <a:t>GRA</a:t>
            </a:r>
            <a:r>
              <a:rPr lang="en-US" sz="1400" dirty="0">
                <a:solidFill>
                  <a:srgbClr val="005F83"/>
                </a:solidFill>
                <a:latin typeface="Orgon Slab Light"/>
              </a:rPr>
              <a:t>Invited URM students from around the region to participate; ~50 Students in attendance</a:t>
            </a:r>
          </a:p>
          <a:p>
            <a:pPr lvl="1" indent="-228600">
              <a:spcBef>
                <a:spcPct val="20000"/>
              </a:spcBef>
              <a:buFont typeface="Wingdings" panose="05000000000000000000" pitchFamily="2" charset="2"/>
              <a:buChar char="§"/>
            </a:pPr>
            <a:r>
              <a:rPr lang="en-US" sz="1400" dirty="0">
                <a:solidFill>
                  <a:srgbClr val="005F83"/>
                </a:solidFill>
                <a:latin typeface="Orgon Slab Light"/>
              </a:rPr>
              <a:t>Include three lab tours and opportunities for faculty to review resumes of some of the students</a:t>
            </a:r>
          </a:p>
          <a:p>
            <a:pPr lvl="1" indent="-228600">
              <a:spcBef>
                <a:spcPct val="20000"/>
              </a:spcBef>
              <a:buFont typeface="Wingdings" panose="05000000000000000000" pitchFamily="2" charset="2"/>
              <a:buChar char="§"/>
            </a:pPr>
            <a:r>
              <a:rPr lang="en-US" sz="1400" dirty="0">
                <a:solidFill>
                  <a:srgbClr val="005F83"/>
                </a:solidFill>
                <a:latin typeface="Orgon Slab Light"/>
              </a:rPr>
              <a:t>Topics </a:t>
            </a:r>
            <a:r>
              <a:rPr lang="en-US" sz="1400" dirty="0" smtClean="0">
                <a:solidFill>
                  <a:srgbClr val="005F83"/>
                </a:solidFill>
                <a:latin typeface="Orgon Slab Light"/>
              </a:rPr>
              <a:t>D </a:t>
            </a:r>
            <a:r>
              <a:rPr lang="en-US" sz="1400" dirty="0">
                <a:solidFill>
                  <a:srgbClr val="005F83"/>
                </a:solidFill>
                <a:latin typeface="Orgon Slab Light"/>
              </a:rPr>
              <a:t>Lab include</a:t>
            </a:r>
            <a:r>
              <a:rPr lang="en-US" sz="1400" dirty="0" smtClean="0">
                <a:solidFill>
                  <a:srgbClr val="005F83"/>
                </a:solidFill>
                <a:latin typeface="Orgon Slab Light"/>
              </a:rPr>
              <a:t>:   </a:t>
            </a:r>
          </a:p>
          <a:p>
            <a:pPr marL="685800" lvl="2" indent="-228600">
              <a:spcBef>
                <a:spcPct val="20000"/>
              </a:spcBef>
              <a:buFont typeface="Arial" panose="020B0604020202020204" pitchFamily="34" charset="0"/>
              <a:buChar char="•"/>
            </a:pPr>
            <a:r>
              <a:rPr lang="en-US" sz="1200" dirty="0" smtClean="0">
                <a:solidFill>
                  <a:srgbClr val="509E2F"/>
                </a:solidFill>
                <a:latin typeface="Orgon Slab Light"/>
              </a:rPr>
              <a:t>Why </a:t>
            </a:r>
            <a:r>
              <a:rPr lang="en-US" sz="1200" dirty="0">
                <a:solidFill>
                  <a:srgbClr val="509E2F"/>
                </a:solidFill>
                <a:latin typeface="Orgon Slab Light"/>
              </a:rPr>
              <a:t>Graduate </a:t>
            </a:r>
            <a:r>
              <a:rPr lang="en-US" sz="1200" dirty="0" smtClean="0">
                <a:solidFill>
                  <a:srgbClr val="509E2F"/>
                </a:solidFill>
                <a:latin typeface="Orgon Slab Light"/>
              </a:rPr>
              <a:t>School?</a:t>
            </a:r>
          </a:p>
          <a:p>
            <a:pPr marL="685800" lvl="2" indent="-228600">
              <a:spcBef>
                <a:spcPct val="20000"/>
              </a:spcBef>
              <a:buFont typeface="Arial" panose="020B0604020202020204" pitchFamily="34" charset="0"/>
              <a:buChar char="•"/>
            </a:pPr>
            <a:r>
              <a:rPr lang="en-US" sz="1200" dirty="0" smtClean="0">
                <a:solidFill>
                  <a:srgbClr val="509E2F"/>
                </a:solidFill>
                <a:latin typeface="Orgon Slab Light"/>
              </a:rPr>
              <a:t>How </a:t>
            </a:r>
            <a:r>
              <a:rPr lang="en-US" sz="1200" dirty="0">
                <a:solidFill>
                  <a:srgbClr val="509E2F"/>
                </a:solidFill>
                <a:latin typeface="Orgon Slab Light"/>
              </a:rPr>
              <a:t>to Apply for Graduate </a:t>
            </a:r>
            <a:r>
              <a:rPr lang="en-US" sz="1200" dirty="0" smtClean="0">
                <a:solidFill>
                  <a:srgbClr val="509E2F"/>
                </a:solidFill>
                <a:latin typeface="Orgon Slab Light"/>
              </a:rPr>
              <a:t>School</a:t>
            </a:r>
          </a:p>
          <a:p>
            <a:pPr marL="685800" lvl="2" indent="-228600">
              <a:spcBef>
                <a:spcPct val="20000"/>
              </a:spcBef>
              <a:buFont typeface="Arial" panose="020B0604020202020204" pitchFamily="34" charset="0"/>
              <a:buChar char="•"/>
            </a:pPr>
            <a:r>
              <a:rPr lang="en-US" sz="1200" dirty="0" smtClean="0">
                <a:solidFill>
                  <a:srgbClr val="509E2F"/>
                </a:solidFill>
                <a:latin typeface="Orgon Slab Light"/>
              </a:rPr>
              <a:t>How </a:t>
            </a:r>
            <a:r>
              <a:rPr lang="en-US" sz="1200" dirty="0">
                <a:solidFill>
                  <a:srgbClr val="509E2F"/>
                </a:solidFill>
                <a:latin typeface="Orgon Slab Light"/>
              </a:rPr>
              <a:t>to Fund Graduate </a:t>
            </a:r>
            <a:r>
              <a:rPr lang="en-US" sz="1200" dirty="0" smtClean="0">
                <a:solidFill>
                  <a:srgbClr val="509E2F"/>
                </a:solidFill>
                <a:latin typeface="Orgon Slab Light"/>
              </a:rPr>
              <a:t>School</a:t>
            </a:r>
          </a:p>
          <a:p>
            <a:pPr marL="685800" lvl="2" indent="-228600">
              <a:spcBef>
                <a:spcPct val="20000"/>
              </a:spcBef>
              <a:buFont typeface="Arial" panose="020B0604020202020204" pitchFamily="34" charset="0"/>
              <a:buChar char="•"/>
            </a:pPr>
            <a:r>
              <a:rPr lang="en-US" sz="1200" dirty="0" smtClean="0">
                <a:solidFill>
                  <a:srgbClr val="509E2F"/>
                </a:solidFill>
                <a:latin typeface="Orgon Slab Light"/>
              </a:rPr>
              <a:t>Voices </a:t>
            </a:r>
            <a:r>
              <a:rPr lang="en-US" sz="1200" dirty="0">
                <a:solidFill>
                  <a:srgbClr val="509E2F"/>
                </a:solidFill>
                <a:latin typeface="Orgon Slab Light"/>
              </a:rPr>
              <a:t>from the Field (graduate student panel</a:t>
            </a:r>
            <a:r>
              <a:rPr lang="en-US" sz="1200" dirty="0" smtClean="0">
                <a:solidFill>
                  <a:srgbClr val="509E2F"/>
                </a:solidFill>
                <a:latin typeface="Orgon Slab Light"/>
              </a:rPr>
              <a:t>)</a:t>
            </a:r>
            <a:endParaRPr lang="en-US" sz="1200" dirty="0">
              <a:solidFill>
                <a:srgbClr val="509E2F"/>
              </a:solidFill>
              <a:latin typeface="Orgon Slab Light"/>
            </a:endParaRPr>
          </a:p>
        </p:txBody>
      </p:sp>
      <p:sp>
        <p:nvSpPr>
          <p:cNvPr id="8" name="TextBox 7"/>
          <p:cNvSpPr txBox="1"/>
          <p:nvPr/>
        </p:nvSpPr>
        <p:spPr>
          <a:xfrm>
            <a:off x="6907962" y="1193008"/>
            <a:ext cx="1931236" cy="1169551"/>
          </a:xfrm>
          <a:prstGeom prst="rect">
            <a:avLst/>
          </a:prstGeom>
          <a:solidFill>
            <a:srgbClr val="B2B4B2"/>
          </a:solidFill>
          <a:ln w="57150">
            <a:solidFill>
              <a:srgbClr val="005F8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spcBef>
                <a:spcPts val="600"/>
              </a:spcBef>
            </a:pPr>
            <a:r>
              <a:rPr lang="en-US" sz="1400" b="1" dirty="0" smtClean="0">
                <a:solidFill>
                  <a:srgbClr val="003B49"/>
                </a:solidFill>
              </a:rPr>
              <a:t>FS07</a:t>
            </a:r>
            <a:r>
              <a:rPr lang="en-US" sz="1400" b="1" dirty="0">
                <a:solidFill>
                  <a:srgbClr val="003B49"/>
                </a:solidFill>
              </a:rPr>
              <a:t>: 344 PhD students</a:t>
            </a:r>
          </a:p>
          <a:p>
            <a:pPr algn="ctr">
              <a:spcBef>
                <a:spcPts val="600"/>
              </a:spcBef>
            </a:pPr>
            <a:r>
              <a:rPr lang="en-US" sz="1400" b="1" dirty="0" smtClean="0">
                <a:solidFill>
                  <a:srgbClr val="003B49"/>
                </a:solidFill>
              </a:rPr>
              <a:t>FS17</a:t>
            </a:r>
            <a:r>
              <a:rPr lang="en-US" sz="1400" b="1" dirty="0">
                <a:solidFill>
                  <a:srgbClr val="003B49"/>
                </a:solidFill>
              </a:rPr>
              <a:t>: 689 PhD </a:t>
            </a:r>
            <a:r>
              <a:rPr lang="en-US" sz="1400" b="1" dirty="0" smtClean="0">
                <a:solidFill>
                  <a:srgbClr val="003B49"/>
                </a:solidFill>
              </a:rPr>
              <a:t>students</a:t>
            </a:r>
          </a:p>
          <a:p>
            <a:pPr algn="ctr">
              <a:spcBef>
                <a:spcPts val="600"/>
              </a:spcBef>
            </a:pPr>
            <a:r>
              <a:rPr lang="en-US" sz="1600" b="1" dirty="0" smtClean="0">
                <a:solidFill>
                  <a:schemeClr val="accent3"/>
                </a:solidFill>
              </a:rPr>
              <a:t>100% increase </a:t>
            </a:r>
            <a:br>
              <a:rPr lang="en-US" sz="1600" b="1" dirty="0" smtClean="0">
                <a:solidFill>
                  <a:schemeClr val="accent3"/>
                </a:solidFill>
              </a:rPr>
            </a:br>
            <a:r>
              <a:rPr lang="en-US" sz="1600" b="1" dirty="0" smtClean="0">
                <a:solidFill>
                  <a:schemeClr val="accent3"/>
                </a:solidFill>
              </a:rPr>
              <a:t>in 10 years</a:t>
            </a:r>
            <a:endParaRPr lang="en-US" sz="1600" b="1" dirty="0">
              <a:solidFill>
                <a:schemeClr val="accent3"/>
              </a:solidFill>
            </a:endParaRPr>
          </a:p>
        </p:txBody>
      </p:sp>
    </p:spTree>
    <p:extLst>
      <p:ext uri="{BB962C8B-B14F-4D97-AF65-F5344CB8AC3E}">
        <p14:creationId xmlns:p14="http://schemas.microsoft.com/office/powerpoint/2010/main" val="3379882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4294967295"/>
          </p:nvPr>
        </p:nvSpPr>
        <p:spPr>
          <a:xfrm>
            <a:off x="975358" y="493699"/>
            <a:ext cx="6958149" cy="640399"/>
          </a:xfrm>
          <a:prstGeom prst="rect">
            <a:avLst/>
          </a:prstGeom>
        </p:spPr>
        <p:txBody>
          <a:bodyPr>
            <a:normAutofit/>
          </a:bodyPr>
          <a:lstStyle/>
          <a:p>
            <a:pPr marL="0" indent="0" algn="ctr">
              <a:buNone/>
            </a:pPr>
            <a:r>
              <a:rPr lang="en-US" sz="3500" b="1" dirty="0" smtClean="0">
                <a:solidFill>
                  <a:srgbClr val="509E2F"/>
                </a:solidFill>
                <a:latin typeface="Orgon Slab" panose="02000503000000020004" pitchFamily="50" charset="0"/>
              </a:rPr>
              <a:t>Office of Graduate Studies Cont.</a:t>
            </a:r>
            <a:endParaRPr lang="en-US" sz="3500" b="1" dirty="0">
              <a:solidFill>
                <a:srgbClr val="509E2F"/>
              </a:solidFill>
              <a:latin typeface="Orgon Slab" panose="02000503000000020004" pitchFamily="50" charset="0"/>
            </a:endParaRPr>
          </a:p>
        </p:txBody>
      </p:sp>
      <p:sp>
        <p:nvSpPr>
          <p:cNvPr id="6" name="TextBox 5"/>
          <p:cNvSpPr txBox="1"/>
          <p:nvPr/>
        </p:nvSpPr>
        <p:spPr>
          <a:xfrm>
            <a:off x="548639" y="1247312"/>
            <a:ext cx="7811588" cy="4530471"/>
          </a:xfrm>
          <a:prstGeom prst="rect">
            <a:avLst/>
          </a:prstGeom>
          <a:noFill/>
        </p:spPr>
        <p:txBody>
          <a:bodyPr wrap="square" rtlCol="0">
            <a:spAutoFit/>
          </a:bodyPr>
          <a:lstStyle/>
          <a:p>
            <a:pPr marL="457200" lvl="0" indent="-457200">
              <a:spcBef>
                <a:spcPts val="600"/>
              </a:spcBef>
              <a:buFont typeface="Wingdings 3" panose="05040102010807070707" pitchFamily="18" charset="2"/>
              <a:buChar char=""/>
            </a:pPr>
            <a:r>
              <a:rPr lang="en-US" sz="1600" dirty="0" smtClean="0">
                <a:solidFill>
                  <a:srgbClr val="509E2F"/>
                </a:solidFill>
                <a:latin typeface="Orgon Slab Light"/>
              </a:rPr>
              <a:t>Three </a:t>
            </a:r>
            <a:r>
              <a:rPr lang="en-US" sz="1600" dirty="0">
                <a:solidFill>
                  <a:srgbClr val="509E2F"/>
                </a:solidFill>
                <a:latin typeface="Orgon Slab Light"/>
              </a:rPr>
              <a:t>Minute Thesis (3MT) – Open to all graduate students</a:t>
            </a:r>
          </a:p>
          <a:p>
            <a:pPr marL="685800" lvl="1" indent="-228600">
              <a:spcBef>
                <a:spcPct val="20000"/>
              </a:spcBef>
              <a:buFont typeface="Wingdings" panose="05000000000000000000" pitchFamily="2" charset="2"/>
              <a:buChar char="§"/>
            </a:pPr>
            <a:r>
              <a:rPr lang="en-US" sz="1400" dirty="0">
                <a:solidFill>
                  <a:srgbClr val="005F83"/>
                </a:solidFill>
                <a:latin typeface="Orgon Slab Light"/>
              </a:rPr>
              <a:t>Preliminary &amp; Semi-Final Rounds: Tues., Oct 17, 1-3:30pm, Havener</a:t>
            </a:r>
          </a:p>
          <a:p>
            <a:pPr marL="685800" lvl="1" indent="-228600">
              <a:spcBef>
                <a:spcPct val="20000"/>
              </a:spcBef>
              <a:buFont typeface="Wingdings" panose="05000000000000000000" pitchFamily="2" charset="2"/>
              <a:buChar char="§"/>
            </a:pPr>
            <a:r>
              <a:rPr lang="en-US" sz="1400" b="1" dirty="0">
                <a:solidFill>
                  <a:srgbClr val="005F83"/>
                </a:solidFill>
                <a:latin typeface="Orgon Slab Light"/>
              </a:rPr>
              <a:t>Final Round: </a:t>
            </a:r>
            <a:r>
              <a:rPr lang="en-US" sz="1400" b="1" dirty="0">
                <a:solidFill>
                  <a:srgbClr val="C00000"/>
                </a:solidFill>
                <a:latin typeface="Orgon Slab Light"/>
              </a:rPr>
              <a:t>BEING RESCHEDULED - TBD</a:t>
            </a:r>
          </a:p>
          <a:p>
            <a:pPr marL="457200" lvl="0" indent="-457200">
              <a:spcBef>
                <a:spcPts val="1800"/>
              </a:spcBef>
              <a:buFont typeface="Wingdings 3" panose="05040102010807070707" pitchFamily="18" charset="2"/>
              <a:buChar char=""/>
            </a:pPr>
            <a:r>
              <a:rPr lang="en-US" sz="1600" dirty="0">
                <a:solidFill>
                  <a:srgbClr val="509E2F"/>
                </a:solidFill>
                <a:latin typeface="Orgon Slab Light"/>
              </a:rPr>
              <a:t>What about Grad School?</a:t>
            </a:r>
            <a:r>
              <a:rPr lang="en-US" sz="1600" dirty="0">
                <a:solidFill>
                  <a:srgbClr val="003B49"/>
                </a:solidFill>
                <a:latin typeface="Orgon Slab Light"/>
              </a:rPr>
              <a:t> - </a:t>
            </a:r>
            <a:r>
              <a:rPr lang="en-US" sz="1600" dirty="0">
                <a:solidFill>
                  <a:srgbClr val="005F83"/>
                </a:solidFill>
                <a:latin typeface="Orgon Slab Light"/>
              </a:rPr>
              <a:t>Oct 23, 24, &amp; 26, 12pm, 305 Norwood Hall</a:t>
            </a:r>
          </a:p>
          <a:p>
            <a:pPr marL="685800" lvl="1" indent="-228600">
              <a:spcBef>
                <a:spcPts val="600"/>
              </a:spcBef>
              <a:buFont typeface="Wingdings" panose="05000000000000000000" pitchFamily="2" charset="2"/>
              <a:buChar char="§"/>
            </a:pPr>
            <a:r>
              <a:rPr lang="en-US" sz="1400" dirty="0">
                <a:solidFill>
                  <a:srgbClr val="005F83"/>
                </a:solidFill>
                <a:latin typeface="Orgon Slab Light"/>
              </a:rPr>
              <a:t>Faculty and current graduate students available to talk to S&amp;T UG students about grad school (at S&amp;T or elsewhere)</a:t>
            </a:r>
          </a:p>
          <a:p>
            <a:pPr marL="457200" lvl="0" indent="-457200">
              <a:spcBef>
                <a:spcPts val="1800"/>
              </a:spcBef>
              <a:buFont typeface="Wingdings 3" panose="05040102010807070707" pitchFamily="18" charset="2"/>
              <a:buChar char=""/>
            </a:pPr>
            <a:r>
              <a:rPr lang="en-US" sz="1600" dirty="0">
                <a:solidFill>
                  <a:srgbClr val="509E2F"/>
                </a:solidFill>
                <a:latin typeface="Orgon Slab Light"/>
              </a:rPr>
              <a:t>Hosting and co-hosting ~25 student workshops this fall on writing, networking, professional </a:t>
            </a:r>
            <a:r>
              <a:rPr lang="en-US" sz="1600" dirty="0" smtClean="0">
                <a:solidFill>
                  <a:srgbClr val="509E2F"/>
                </a:solidFill>
                <a:latin typeface="Orgon Slab Light"/>
              </a:rPr>
              <a:t>development, GRE </a:t>
            </a:r>
            <a:r>
              <a:rPr lang="en-US" sz="1600" dirty="0">
                <a:solidFill>
                  <a:srgbClr val="509E2F"/>
                </a:solidFill>
                <a:latin typeface="Orgon Slab Light"/>
              </a:rPr>
              <a:t>test prep, and more. </a:t>
            </a:r>
            <a:r>
              <a:rPr lang="en-US" sz="1600" dirty="0" smtClean="0">
                <a:solidFill>
                  <a:srgbClr val="509E2F"/>
                </a:solidFill>
                <a:latin typeface="Orgon Slab Light"/>
              </a:rPr>
              <a:t/>
            </a:r>
            <a:br>
              <a:rPr lang="en-US" sz="1600" dirty="0" smtClean="0">
                <a:solidFill>
                  <a:srgbClr val="509E2F"/>
                </a:solidFill>
                <a:latin typeface="Orgon Slab Light"/>
              </a:rPr>
            </a:br>
            <a:r>
              <a:rPr lang="en-US" sz="1600" dirty="0" smtClean="0">
                <a:solidFill>
                  <a:srgbClr val="005F83"/>
                </a:solidFill>
                <a:latin typeface="Orgon Slab Light"/>
              </a:rPr>
              <a:t>Full </a:t>
            </a:r>
            <a:r>
              <a:rPr lang="en-US" sz="1600" dirty="0">
                <a:solidFill>
                  <a:srgbClr val="005F83"/>
                </a:solidFill>
                <a:latin typeface="Orgon Slab Light"/>
              </a:rPr>
              <a:t>list: </a:t>
            </a:r>
            <a:r>
              <a:rPr lang="en-US" sz="1600" dirty="0" smtClean="0">
                <a:solidFill>
                  <a:srgbClr val="005F83"/>
                </a:solidFill>
                <a:latin typeface="Orgon Slab Light"/>
              </a:rPr>
              <a:t> </a:t>
            </a:r>
            <a:r>
              <a:rPr lang="en-US" sz="1600" u="sng" dirty="0" smtClean="0">
                <a:solidFill>
                  <a:srgbClr val="003B49"/>
                </a:solidFill>
                <a:latin typeface="Orgon Slab Light"/>
              </a:rPr>
              <a:t>grad.mst.edu/events</a:t>
            </a:r>
            <a:endParaRPr lang="en-US" sz="1600" u="sng" dirty="0">
              <a:solidFill>
                <a:srgbClr val="003B49"/>
              </a:solidFill>
              <a:latin typeface="Orgon Slab Light"/>
            </a:endParaRPr>
          </a:p>
          <a:p>
            <a:pPr marL="457200" lvl="0" indent="-457200">
              <a:spcBef>
                <a:spcPts val="1800"/>
              </a:spcBef>
              <a:buFont typeface="Wingdings 3" panose="05040102010807070707" pitchFamily="18" charset="2"/>
              <a:buChar char=""/>
            </a:pPr>
            <a:r>
              <a:rPr lang="en-US" sz="1600" dirty="0">
                <a:solidFill>
                  <a:srgbClr val="509E2F"/>
                </a:solidFill>
                <a:latin typeface="Orgon Slab Light"/>
              </a:rPr>
              <a:t>Fall 2017 Recruiting:</a:t>
            </a:r>
          </a:p>
          <a:p>
            <a:pPr marL="685800" lvl="1" indent="-228600">
              <a:spcBef>
                <a:spcPts val="600"/>
              </a:spcBef>
              <a:buFont typeface="Wingdings" panose="05000000000000000000" pitchFamily="2" charset="2"/>
              <a:buChar char="§"/>
            </a:pPr>
            <a:r>
              <a:rPr lang="en-US" sz="1400" dirty="0">
                <a:solidFill>
                  <a:srgbClr val="005F83"/>
                </a:solidFill>
                <a:latin typeface="Orgon Slab Light"/>
              </a:rPr>
              <a:t>Attending 25+ graduate fairs; initiating 30+ school visits (classroom </a:t>
            </a:r>
            <a:r>
              <a:rPr lang="en-US" sz="1400" dirty="0" smtClean="0">
                <a:solidFill>
                  <a:srgbClr val="005F83"/>
                </a:solidFill>
                <a:latin typeface="Orgon Slab Light"/>
              </a:rPr>
              <a:t>presentations,</a:t>
            </a:r>
            <a:br>
              <a:rPr lang="en-US" sz="1400" dirty="0" smtClean="0">
                <a:solidFill>
                  <a:srgbClr val="005F83"/>
                </a:solidFill>
                <a:latin typeface="Orgon Slab Light"/>
              </a:rPr>
            </a:br>
            <a:r>
              <a:rPr lang="en-US" sz="1400" dirty="0" smtClean="0">
                <a:solidFill>
                  <a:srgbClr val="005F83"/>
                </a:solidFill>
                <a:latin typeface="Orgon Slab Light"/>
              </a:rPr>
              <a:t>meetings </a:t>
            </a:r>
            <a:r>
              <a:rPr lang="en-US" sz="1400" dirty="0">
                <a:solidFill>
                  <a:srgbClr val="005F83"/>
                </a:solidFill>
                <a:latin typeface="Orgon Slab Light"/>
              </a:rPr>
              <a:t>with faculty, career centers, etc.)</a:t>
            </a:r>
          </a:p>
          <a:p>
            <a:pPr marL="457200" lvl="0" indent="-457200">
              <a:spcBef>
                <a:spcPts val="1800"/>
              </a:spcBef>
              <a:buFont typeface="Wingdings 3" panose="05040102010807070707" pitchFamily="18" charset="2"/>
              <a:buChar char=""/>
            </a:pPr>
            <a:r>
              <a:rPr lang="en-US" sz="1600" dirty="0">
                <a:solidFill>
                  <a:srgbClr val="509E2F"/>
                </a:solidFill>
                <a:latin typeface="Orgon Slab Light"/>
              </a:rPr>
              <a:t>SP 2018 New Graduate Student Orientation (NGSO) (~130 attended FS17)</a:t>
            </a:r>
          </a:p>
          <a:p>
            <a:pPr marL="685800" lvl="1" indent="-228600">
              <a:spcBef>
                <a:spcPct val="20000"/>
              </a:spcBef>
              <a:buFont typeface="Wingdings" panose="05000000000000000000" pitchFamily="2" charset="2"/>
              <a:buChar char="§"/>
            </a:pPr>
            <a:r>
              <a:rPr lang="en-US" sz="1400" dirty="0">
                <a:solidFill>
                  <a:srgbClr val="005F83"/>
                </a:solidFill>
                <a:latin typeface="Orgon Slab Light"/>
              </a:rPr>
              <a:t>Spring NGSO will be held </a:t>
            </a:r>
            <a:r>
              <a:rPr lang="en-US" sz="1400" b="1" dirty="0">
                <a:solidFill>
                  <a:srgbClr val="005F83"/>
                </a:solidFill>
                <a:latin typeface="Orgon Slab Light"/>
              </a:rPr>
              <a:t>Friday, Jan. 12, 2018</a:t>
            </a:r>
            <a:r>
              <a:rPr lang="en-US" sz="1400" dirty="0">
                <a:solidFill>
                  <a:srgbClr val="005F83"/>
                </a:solidFill>
                <a:latin typeface="Orgon Slab Light"/>
              </a:rPr>
              <a:t>, Hasselmann Alumni House</a:t>
            </a:r>
          </a:p>
        </p:txBody>
      </p:sp>
    </p:spTree>
    <p:extLst>
      <p:ext uri="{BB962C8B-B14F-4D97-AF65-F5344CB8AC3E}">
        <p14:creationId xmlns:p14="http://schemas.microsoft.com/office/powerpoint/2010/main" val="1229796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876812" y="578982"/>
            <a:ext cx="5498441" cy="488310"/>
          </a:xfrm>
        </p:spPr>
        <p:txBody>
          <a:bodyPr>
            <a:noAutofit/>
          </a:bodyPr>
          <a:lstStyle/>
          <a:p>
            <a:pPr algn="ctr"/>
            <a:r>
              <a:rPr lang="en-US" sz="3500" b="1" dirty="0" smtClean="0">
                <a:latin typeface="Orgon Slab" panose="02000503000000020004" pitchFamily="50" charset="0"/>
              </a:rPr>
              <a:t>Enrollment Management</a:t>
            </a:r>
            <a:endParaRPr lang="en-US" sz="3500" b="1" dirty="0">
              <a:latin typeface="Orgon Slab" panose="02000503000000020004" pitchFamily="50" charset="0"/>
            </a:endParaRPr>
          </a:p>
        </p:txBody>
      </p:sp>
      <p:sp>
        <p:nvSpPr>
          <p:cNvPr id="2" name="Text Placeholder 1"/>
          <p:cNvSpPr>
            <a:spLocks noGrp="1"/>
          </p:cNvSpPr>
          <p:nvPr>
            <p:ph type="body" sz="quarter" idx="11"/>
          </p:nvPr>
        </p:nvSpPr>
        <p:spPr>
          <a:xfrm>
            <a:off x="589609" y="1623517"/>
            <a:ext cx="8072846" cy="3566793"/>
          </a:xfrm>
        </p:spPr>
        <p:txBody>
          <a:bodyPr/>
          <a:lstStyle/>
          <a:p>
            <a:pPr marL="457200" indent="-457200">
              <a:lnSpc>
                <a:spcPts val="3400"/>
              </a:lnSpc>
              <a:spcBef>
                <a:spcPts val="1800"/>
              </a:spcBef>
              <a:buFont typeface="Wingdings 3" panose="05040102010807070707" pitchFamily="18" charset="2"/>
              <a:buChar char=""/>
            </a:pPr>
            <a:r>
              <a:rPr lang="en-US" sz="1800" b="1" dirty="0">
                <a:solidFill>
                  <a:srgbClr val="005F83"/>
                </a:solidFill>
              </a:rPr>
              <a:t>Thank you to everyone that contributed to the Open House on October 7.  We had 154 families compared to 152 last year.</a:t>
            </a:r>
          </a:p>
          <a:p>
            <a:pPr marL="457200" indent="-457200">
              <a:lnSpc>
                <a:spcPts val="3400"/>
              </a:lnSpc>
              <a:spcBef>
                <a:spcPts val="3600"/>
              </a:spcBef>
              <a:buFont typeface="Wingdings 3" panose="05040102010807070707" pitchFamily="18" charset="2"/>
              <a:buChar char=""/>
            </a:pPr>
            <a:r>
              <a:rPr lang="en-US" sz="1800" b="1" dirty="0">
                <a:solidFill>
                  <a:srgbClr val="005F83"/>
                </a:solidFill>
              </a:rPr>
              <a:t>Admissions has increased the number of Discover Days to cut down on the number of families requesting individual visits. This has resulted in increased campus visitors, while decreasing the number of individual campus visits in September by 30 from last year</a:t>
            </a:r>
            <a:r>
              <a:rPr lang="en-US" sz="1800" b="1" dirty="0" smtClean="0">
                <a:solidFill>
                  <a:srgbClr val="005F83"/>
                </a:solidFill>
              </a:rPr>
              <a:t>.</a:t>
            </a:r>
            <a:endParaRPr lang="en-US" sz="1800" b="1" dirty="0">
              <a:solidFill>
                <a:srgbClr val="005F83"/>
              </a:solidFill>
            </a:endParaRPr>
          </a:p>
        </p:txBody>
      </p:sp>
    </p:spTree>
    <p:extLst>
      <p:ext uri="{BB962C8B-B14F-4D97-AF65-F5344CB8AC3E}">
        <p14:creationId xmlns:p14="http://schemas.microsoft.com/office/powerpoint/2010/main" val="1777911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298534" y="787576"/>
            <a:ext cx="4651434" cy="743177"/>
          </a:xfrm>
        </p:spPr>
        <p:txBody>
          <a:bodyPr>
            <a:noAutofit/>
          </a:bodyPr>
          <a:lstStyle/>
          <a:p>
            <a:pPr algn="ctr"/>
            <a:r>
              <a:rPr lang="en-US" sz="4500" dirty="0" smtClean="0"/>
              <a:t>Global Learning</a:t>
            </a:r>
            <a:endParaRPr lang="en-US" sz="4500" dirty="0"/>
          </a:p>
        </p:txBody>
      </p:sp>
      <p:sp>
        <p:nvSpPr>
          <p:cNvPr id="4" name="Text Placeholder 3"/>
          <p:cNvSpPr>
            <a:spLocks noGrp="1"/>
          </p:cNvSpPr>
          <p:nvPr>
            <p:ph type="body" sz="quarter" idx="11"/>
          </p:nvPr>
        </p:nvSpPr>
        <p:spPr>
          <a:xfrm>
            <a:off x="635726" y="1867356"/>
            <a:ext cx="7977051" cy="2678518"/>
          </a:xfrm>
        </p:spPr>
        <p:txBody>
          <a:bodyPr/>
          <a:lstStyle/>
          <a:p>
            <a:pPr marL="457200" lvl="0" indent="-457200">
              <a:lnSpc>
                <a:spcPts val="3400"/>
              </a:lnSpc>
              <a:spcBef>
                <a:spcPts val="3600"/>
              </a:spcBef>
              <a:buFont typeface="Wingdings 3" panose="05040102010807070707" pitchFamily="18" charset="2"/>
              <a:buChar char=""/>
            </a:pPr>
            <a:r>
              <a:rPr lang="en-US" sz="2000" dirty="0">
                <a:solidFill>
                  <a:srgbClr val="005F83"/>
                </a:solidFill>
              </a:rPr>
              <a:t>Celebration of Nations on September 30</a:t>
            </a:r>
            <a:r>
              <a:rPr lang="en-US" sz="2000" baseline="30000" dirty="0">
                <a:solidFill>
                  <a:srgbClr val="005F83"/>
                </a:solidFill>
              </a:rPr>
              <a:t>th</a:t>
            </a:r>
            <a:r>
              <a:rPr lang="en-US" sz="2000" dirty="0">
                <a:solidFill>
                  <a:srgbClr val="005F83"/>
                </a:solidFill>
              </a:rPr>
              <a:t> was a success. Thank you to everyone who supported the event and participated.</a:t>
            </a:r>
          </a:p>
          <a:p>
            <a:pPr marL="457200" lvl="0" indent="-457200">
              <a:lnSpc>
                <a:spcPts val="3400"/>
              </a:lnSpc>
              <a:spcBef>
                <a:spcPts val="4200"/>
              </a:spcBef>
              <a:buFont typeface="Wingdings 3" panose="05040102010807070707" pitchFamily="18" charset="2"/>
              <a:buChar char=""/>
            </a:pPr>
            <a:r>
              <a:rPr lang="en-US" sz="2000" dirty="0">
                <a:solidFill>
                  <a:srgbClr val="005F83"/>
                </a:solidFill>
              </a:rPr>
              <a:t>Call for Proposals is now ongoing for the 11</a:t>
            </a:r>
            <a:r>
              <a:rPr lang="en-US" sz="2000" baseline="30000" dirty="0">
                <a:solidFill>
                  <a:srgbClr val="005F83"/>
                </a:solidFill>
              </a:rPr>
              <a:t>th</a:t>
            </a:r>
            <a:r>
              <a:rPr lang="en-US" sz="2000" dirty="0">
                <a:solidFill>
                  <a:srgbClr val="005F83"/>
                </a:solidFill>
              </a:rPr>
              <a:t> annual Teaching and Learning Technology Conference</a:t>
            </a:r>
          </a:p>
          <a:p>
            <a:endParaRPr lang="en-US" dirty="0"/>
          </a:p>
        </p:txBody>
      </p:sp>
    </p:spTree>
    <p:extLst>
      <p:ext uri="{BB962C8B-B14F-4D97-AF65-F5344CB8AC3E}">
        <p14:creationId xmlns:p14="http://schemas.microsoft.com/office/powerpoint/2010/main" val="2399690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7369" y="1815147"/>
            <a:ext cx="7388026" cy="3117863"/>
          </a:xfrm>
        </p:spPr>
        <p:txBody>
          <a:bodyPr/>
          <a:lstStyle/>
          <a:p>
            <a:pPr marL="457200" indent="-457200">
              <a:spcBef>
                <a:spcPts val="1800"/>
              </a:spcBef>
              <a:buFont typeface="Wingdings 3" panose="05040102010807070707" pitchFamily="18" charset="2"/>
              <a:buChar char=""/>
            </a:pPr>
            <a:r>
              <a:rPr lang="en-US" sz="3200" b="1" dirty="0" smtClean="0">
                <a:solidFill>
                  <a:srgbClr val="005F83"/>
                </a:solidFill>
                <a:latin typeface="Orgon Slab" panose="02000503000000020004" pitchFamily="50" charset="0"/>
              </a:rPr>
              <a:t>Strategic Planning Update</a:t>
            </a:r>
          </a:p>
          <a:p>
            <a:pPr marL="457200" indent="-457200">
              <a:spcBef>
                <a:spcPts val="1800"/>
              </a:spcBef>
              <a:buFont typeface="Wingdings 3" panose="05040102010807070707" pitchFamily="18" charset="2"/>
              <a:buChar char=""/>
            </a:pPr>
            <a:r>
              <a:rPr lang="en-US" sz="3200" b="1" dirty="0" smtClean="0">
                <a:solidFill>
                  <a:srgbClr val="005F83"/>
                </a:solidFill>
                <a:latin typeface="Orgon Slab" panose="02000503000000020004" pitchFamily="50" charset="0"/>
              </a:rPr>
              <a:t>New Faculty Support Distribution</a:t>
            </a:r>
          </a:p>
          <a:p>
            <a:pPr marL="457200" indent="-457200">
              <a:spcBef>
                <a:spcPts val="1800"/>
              </a:spcBef>
              <a:buFont typeface="Wingdings 3" panose="05040102010807070707" pitchFamily="18" charset="2"/>
              <a:buChar char=""/>
            </a:pPr>
            <a:r>
              <a:rPr lang="en-US" sz="3200" b="1" dirty="0" smtClean="0">
                <a:solidFill>
                  <a:srgbClr val="005F83"/>
                </a:solidFill>
                <a:latin typeface="Orgon Slab" panose="02000503000000020004" pitchFamily="50" charset="0"/>
              </a:rPr>
              <a:t>Division Updates</a:t>
            </a:r>
          </a:p>
          <a:p>
            <a:pPr marL="457200" indent="-457200">
              <a:spcBef>
                <a:spcPts val="1800"/>
              </a:spcBef>
              <a:buFont typeface="Wingdings 3" panose="05040102010807070707" pitchFamily="18" charset="2"/>
              <a:buChar char=""/>
            </a:pPr>
            <a:r>
              <a:rPr lang="en-US" sz="3200" b="1" dirty="0" smtClean="0">
                <a:solidFill>
                  <a:srgbClr val="005F83"/>
                </a:solidFill>
                <a:latin typeface="Orgon Slab" panose="02000503000000020004" pitchFamily="50" charset="0"/>
              </a:rPr>
              <a:t>Question</a:t>
            </a:r>
            <a:endParaRPr lang="en-US" sz="3200" b="1" dirty="0">
              <a:solidFill>
                <a:srgbClr val="005F83"/>
              </a:solidFill>
              <a:latin typeface="Orgon Slab" panose="02000503000000020004" pitchFamily="50" charset="0"/>
            </a:endParaRPr>
          </a:p>
        </p:txBody>
      </p:sp>
      <p:sp>
        <p:nvSpPr>
          <p:cNvPr id="4" name="Text Placeholder 3"/>
          <p:cNvSpPr>
            <a:spLocks noGrp="1"/>
          </p:cNvSpPr>
          <p:nvPr>
            <p:ph type="body" sz="quarter" idx="13"/>
          </p:nvPr>
        </p:nvSpPr>
        <p:spPr>
          <a:xfrm>
            <a:off x="258100" y="655935"/>
            <a:ext cx="8184662" cy="815814"/>
          </a:xfrm>
        </p:spPr>
        <p:txBody>
          <a:bodyPr>
            <a:normAutofit/>
          </a:bodyPr>
          <a:lstStyle/>
          <a:p>
            <a:r>
              <a:rPr lang="en-US" sz="5000" b="1" kern="1300" spc="210" dirty="0" smtClean="0">
                <a:latin typeface="Orgon Slab" panose="02000503000000020004" pitchFamily="50" charset="0"/>
              </a:rPr>
              <a:t>Outline</a:t>
            </a:r>
            <a:endParaRPr lang="en-US" sz="5000" b="1" kern="1300" spc="210" dirty="0">
              <a:latin typeface="Orgon Slab" panose="02000503000000020004" pitchFamily="50" charset="0"/>
            </a:endParaRPr>
          </a:p>
        </p:txBody>
      </p:sp>
    </p:spTree>
    <p:extLst>
      <p:ext uri="{BB962C8B-B14F-4D97-AF65-F5344CB8AC3E}">
        <p14:creationId xmlns:p14="http://schemas.microsoft.com/office/powerpoint/2010/main" val="1966896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3574" y="469810"/>
            <a:ext cx="5990300" cy="1489619"/>
          </a:xfrm>
        </p:spPr>
        <p:txBody>
          <a:bodyPr>
            <a:normAutofit/>
          </a:bodyPr>
          <a:lstStyle/>
          <a:p>
            <a:pPr algn="ctr"/>
            <a:r>
              <a:rPr lang="en-US" sz="4500" dirty="0" smtClean="0"/>
              <a:t>Strategic Planning Committee</a:t>
            </a:r>
            <a:endParaRPr lang="en-US" sz="3500" dirty="0"/>
          </a:p>
        </p:txBody>
      </p:sp>
      <p:graphicFrame>
        <p:nvGraphicFramePr>
          <p:cNvPr id="2" name="Table 1"/>
          <p:cNvGraphicFramePr>
            <a:graphicFrameLocks noGrp="1"/>
          </p:cNvGraphicFramePr>
          <p:nvPr>
            <p:extLst>
              <p:ext uri="{D42A27DB-BD31-4B8C-83A1-F6EECF244321}">
                <p14:modId xmlns:p14="http://schemas.microsoft.com/office/powerpoint/2010/main" val="4261940428"/>
              </p:ext>
            </p:extLst>
          </p:nvPr>
        </p:nvGraphicFramePr>
        <p:xfrm>
          <a:off x="322221" y="2116177"/>
          <a:ext cx="8665029" cy="4490085"/>
        </p:xfrm>
        <a:graphic>
          <a:graphicData uri="http://schemas.openxmlformats.org/drawingml/2006/table">
            <a:tbl>
              <a:tblPr>
                <a:tableStyleId>{5C22544A-7EE6-4342-B048-85BDC9FD1C3A}</a:tableStyleId>
              </a:tblPr>
              <a:tblGrid>
                <a:gridCol w="1955160"/>
                <a:gridCol w="2190120"/>
                <a:gridCol w="182880"/>
                <a:gridCol w="2405862"/>
                <a:gridCol w="1931007"/>
              </a:tblGrid>
              <a:tr h="365760">
                <a:tc>
                  <a:txBody>
                    <a:bodyPr/>
                    <a:lstStyle/>
                    <a:p>
                      <a:pPr algn="ctr" fontAlgn="b"/>
                      <a:r>
                        <a:rPr lang="en-US" sz="1600" b="1" u="none" strike="noStrike" dirty="0">
                          <a:solidFill>
                            <a:srgbClr val="003B49"/>
                          </a:solidFill>
                          <a:effectLst/>
                          <a:latin typeface="Orgon Slab" panose="02000503000000020004" pitchFamily="50" charset="0"/>
                        </a:rPr>
                        <a:t>Name</a:t>
                      </a:r>
                      <a:endParaRPr lang="en-US" sz="1600" b="1" i="0" u="none" strike="noStrike" dirty="0">
                        <a:solidFill>
                          <a:srgbClr val="003B49"/>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ctr" fontAlgn="b"/>
                      <a:r>
                        <a:rPr lang="en-US" sz="1600" b="1" u="none" strike="noStrike" dirty="0" smtClean="0">
                          <a:solidFill>
                            <a:srgbClr val="003B49"/>
                          </a:solidFill>
                          <a:effectLst/>
                          <a:latin typeface="Orgon Slab" panose="02000503000000020004" pitchFamily="50" charset="0"/>
                        </a:rPr>
                        <a:t>Dept.</a:t>
                      </a:r>
                      <a:endParaRPr lang="en-US" sz="1600" b="1" i="0" u="none" strike="noStrike" dirty="0">
                        <a:solidFill>
                          <a:srgbClr val="003B49"/>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ctr" fontAlgn="b"/>
                      <a:endParaRPr lang="en-US" sz="1600" b="1" i="0" u="none" strike="noStrike" dirty="0">
                        <a:solidFill>
                          <a:srgbClr val="003B49"/>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u="none" strike="noStrike" dirty="0">
                          <a:solidFill>
                            <a:srgbClr val="003B49"/>
                          </a:solidFill>
                          <a:effectLst/>
                          <a:latin typeface="Orgon Slab" panose="02000503000000020004" pitchFamily="50" charset="0"/>
                        </a:rPr>
                        <a:t>Name</a:t>
                      </a:r>
                      <a:endParaRPr lang="en-US" sz="1600" b="1" i="0" u="none" strike="noStrike" dirty="0">
                        <a:solidFill>
                          <a:srgbClr val="003B49"/>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ctr" fontAlgn="b"/>
                      <a:r>
                        <a:rPr lang="en-US" sz="1600" b="1" u="none" strike="noStrike" dirty="0" smtClean="0">
                          <a:solidFill>
                            <a:srgbClr val="003B49"/>
                          </a:solidFill>
                          <a:effectLst/>
                          <a:latin typeface="Orgon Slab" panose="02000503000000020004" pitchFamily="50" charset="0"/>
                        </a:rPr>
                        <a:t>Dept.</a:t>
                      </a:r>
                      <a:endParaRPr lang="en-US" sz="1600" b="1" i="0" u="none" strike="noStrike" dirty="0">
                        <a:solidFill>
                          <a:srgbClr val="003B49"/>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Robert Marley, Chair</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Provost</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ctr" fontAlgn="b"/>
                      <a:endParaRPr lang="en-US" sz="1200" b="1"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Sahra Sedighsarvestani</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ECE/Faculty Senate</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Barb Prewett</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Student Affairs</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VA Samaranayake</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Math/Stat</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Edna Grover-Bisker</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Student Affairs</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Susan </a:t>
                      </a:r>
                      <a:r>
                        <a:rPr lang="en-US" sz="1200" b="0" i="0" u="none" strike="noStrike" dirty="0" smtClean="0">
                          <a:solidFill>
                            <a:srgbClr val="005F83"/>
                          </a:solidFill>
                          <a:effectLst/>
                          <a:latin typeface="Orgon Slab" panose="02000503000000020004" pitchFamily="50" charset="0"/>
                        </a:rPr>
                        <a:t>Murray, Co-Chair - CASB</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Psych Sci</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Cheryl McKay</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Univ Comm</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Doug Bristow</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MAE</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Darlene Ramsay</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Univ Advancement</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Franca Oboh-Ikuenobe</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GGPE</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Elizabeth Smith</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Gov Relations</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Jeanne Stanley</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ALP</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Chris Ramsay</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Academic Support</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Braden </a:t>
                      </a:r>
                      <a:r>
                        <a:rPr lang="en-US" sz="1200" b="0" i="0" u="none" strike="noStrike" dirty="0" smtClean="0">
                          <a:solidFill>
                            <a:srgbClr val="005F83"/>
                          </a:solidFill>
                          <a:effectLst/>
                          <a:latin typeface="Orgon Slab" panose="02000503000000020004" pitchFamily="50" charset="0"/>
                        </a:rPr>
                        <a:t>Lusk, Co-Chair - CEC</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MNE</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Anthony Petroy</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Dist/Global</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Matt Thimgan</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Biology</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Ben White</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CDO</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Stuart Baur</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Civil Engr</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Anas Massri</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Finance</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Scottie Thomas</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Undergrad student</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Lucretia Eaton</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Finance/Staff</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Palash K. Bhowmik</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Graduate student</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Mariesa Crow</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Research/OSP</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Rose Horton, Ex-Officio</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Planning</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Kate Drowne</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VP-Dean CASB</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200" b="0" i="0" u="none" strike="noStrike" dirty="0">
                          <a:solidFill>
                            <a:srgbClr val="005F83"/>
                          </a:solidFill>
                          <a:effectLst/>
                          <a:latin typeface="Orgon Slab" panose="02000503000000020004" pitchFamily="50" charset="0"/>
                        </a:rPr>
                        <a:t>Lisa Cerney, Ex-Officio</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Finance</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u="none" strike="noStrike" dirty="0">
                          <a:solidFill>
                            <a:srgbClr val="005F83"/>
                          </a:solidFill>
                          <a:effectLst/>
                          <a:latin typeface="Orgon Slab" panose="02000503000000020004" pitchFamily="50" charset="0"/>
                        </a:rPr>
                        <a:t>Bruce McMillin</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u="none" strike="noStrike" dirty="0">
                          <a:solidFill>
                            <a:srgbClr val="005F83"/>
                          </a:solidFill>
                          <a:effectLst/>
                          <a:latin typeface="Orgon Slab" panose="02000503000000020004" pitchFamily="50" charset="0"/>
                        </a:rPr>
                        <a:t>VP-Dean CEC</a:t>
                      </a:r>
                      <a:endParaRPr lang="en-US" sz="1200" b="0" i="0" u="none" strike="noStrike" dirty="0">
                        <a:solidFill>
                          <a:srgbClr val="005F83"/>
                        </a:solidFill>
                        <a:effectLst/>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200" dirty="0" smtClean="0">
                          <a:solidFill>
                            <a:srgbClr val="005F83"/>
                          </a:solidFill>
                          <a:latin typeface="Orgon Slab" panose="02000503000000020004" pitchFamily="50" charset="0"/>
                        </a:rPr>
                        <a:t>Krista Chambers, Ex-Officio</a:t>
                      </a:r>
                      <a:endParaRPr lang="en-US" sz="1200" dirty="0">
                        <a:solidFill>
                          <a:srgbClr val="005F83"/>
                        </a:solidFill>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5F83"/>
                          </a:solidFill>
                          <a:latin typeface="Orgon Slab" panose="02000503000000020004" pitchFamily="50" charset="0"/>
                        </a:rPr>
                        <a:t>Scheduling/Deadlines</a:t>
                      </a:r>
                      <a:endParaRPr lang="en-US" sz="1200" dirty="0">
                        <a:solidFill>
                          <a:srgbClr val="005F83"/>
                        </a:solidFill>
                        <a:latin typeface="Orgon Slab" panose="02000503000000020004" pitchFamily="50" charset="0"/>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74320">
                <a:tc>
                  <a:txBody>
                    <a:bodyPr/>
                    <a:lstStyle/>
                    <a:p>
                      <a:pPr algn="l" fontAlgn="b"/>
                      <a:r>
                        <a:rPr lang="en-US" sz="1200" b="0" i="0" u="none" strike="noStrike" dirty="0">
                          <a:solidFill>
                            <a:srgbClr val="005F83"/>
                          </a:solidFill>
                          <a:effectLst/>
                          <a:latin typeface="Orgon Slab" panose="02000503000000020004" pitchFamily="50" charset="0"/>
                        </a:rPr>
                        <a:t>Richard Dawes</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5F83"/>
                          </a:solidFill>
                          <a:effectLst/>
                          <a:latin typeface="Orgon Slab" panose="02000503000000020004" pitchFamily="50" charset="0"/>
                        </a:rPr>
                        <a:t>Chemistry/Faculty Senate</a:t>
                      </a: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l" fontAlgn="b"/>
                      <a:endParaRPr lang="en-US" sz="1200" b="0" i="0" u="none" strike="noStrike" dirty="0">
                        <a:solidFill>
                          <a:srgbClr val="005F83"/>
                        </a:solidFill>
                        <a:effectLst/>
                        <a:latin typeface="Orgon Slab" panose="02000503000000020004" pitchFamily="50" charset="0"/>
                      </a:endParaRPr>
                    </a:p>
                  </a:txBody>
                  <a:tcPr marL="9525" marR="9525" marT="9525" marB="0" anchor="ctr">
                    <a:lnL w="12700" cap="flat" cmpd="sng" algn="ctr">
                      <a:solidFill>
                        <a:srgbClr val="005F8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gridSpan="2">
                  <a:txBody>
                    <a:bodyPr/>
                    <a:lstStyle/>
                    <a:p>
                      <a:endParaRPr lang="en-US" dirty="0">
                        <a:solidFill>
                          <a:srgbClr val="005F83"/>
                        </a:solidFill>
                      </a:endParaRP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solidFill>
                          <a:srgbClr val="005F83"/>
                        </a:solidFill>
                      </a:endParaRPr>
                    </a:p>
                  </a:txBody>
                  <a:tcPr marL="182880" marR="9525" marT="9525" marB="0"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444665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0629" y="417558"/>
            <a:ext cx="8281852" cy="810350"/>
          </a:xfrm>
        </p:spPr>
        <p:txBody>
          <a:bodyPr>
            <a:normAutofit/>
          </a:bodyPr>
          <a:lstStyle/>
          <a:p>
            <a:r>
              <a:rPr lang="en-US" sz="4500" b="1" dirty="0" smtClean="0">
                <a:latin typeface="Orgon Slab" panose="02000503000000020004" pitchFamily="50" charset="0"/>
              </a:rPr>
              <a:t>Strategic Planning Timeline</a:t>
            </a:r>
            <a:endParaRPr lang="en-US" sz="4500" b="1" dirty="0">
              <a:latin typeface="Orgon Slab" panose="02000503000000020004" pitchFamily="50" charset="0"/>
            </a:endParaRPr>
          </a:p>
        </p:txBody>
      </p:sp>
      <p:sp>
        <p:nvSpPr>
          <p:cNvPr id="2" name="TextBox 1"/>
          <p:cNvSpPr txBox="1"/>
          <p:nvPr/>
        </p:nvSpPr>
        <p:spPr>
          <a:xfrm>
            <a:off x="130629" y="1297584"/>
            <a:ext cx="8874034" cy="5463034"/>
          </a:xfrm>
          <a:prstGeom prst="rect">
            <a:avLst/>
          </a:prstGeom>
          <a:noFill/>
        </p:spPr>
        <p:txBody>
          <a:bodyPr wrap="square" rtlCol="0">
            <a:spAutoFit/>
          </a:bodyPr>
          <a:lstStyle/>
          <a:p>
            <a:pPr marL="457200" indent="-457200">
              <a:buFont typeface="Wingdings 3" panose="05040102010807070707" pitchFamily="18" charset="2"/>
              <a:buChar char=""/>
            </a:pPr>
            <a:r>
              <a:rPr lang="en-US" sz="2400" dirty="0" smtClean="0">
                <a:solidFill>
                  <a:srgbClr val="005F83"/>
                </a:solidFill>
              </a:rPr>
              <a:t>October 1</a:t>
            </a:r>
            <a:endParaRPr lang="en-US" sz="2400" baseline="30000" dirty="0" smtClean="0">
              <a:solidFill>
                <a:srgbClr val="005F83"/>
              </a:solidFill>
            </a:endParaRPr>
          </a:p>
          <a:p>
            <a:pPr marL="914400" lvl="1" indent="-457200">
              <a:buFont typeface="Wingdings" panose="05000000000000000000" pitchFamily="2" charset="2"/>
              <a:buChar char="§"/>
            </a:pPr>
            <a:r>
              <a:rPr lang="en-US" sz="2000" dirty="0">
                <a:solidFill>
                  <a:srgbClr val="509E2F"/>
                </a:solidFill>
              </a:rPr>
              <a:t>SPC Named by </a:t>
            </a:r>
            <a:r>
              <a:rPr lang="en-US" sz="2000" dirty="0" smtClean="0">
                <a:solidFill>
                  <a:srgbClr val="509E2F"/>
                </a:solidFill>
              </a:rPr>
              <a:t>Chancellor</a:t>
            </a:r>
            <a:endParaRPr lang="en-US" sz="2800" baseline="30000" dirty="0" smtClean="0">
              <a:solidFill>
                <a:srgbClr val="509E2F"/>
              </a:solidFill>
            </a:endParaRPr>
          </a:p>
          <a:p>
            <a:pPr marL="457200" indent="-457200">
              <a:spcBef>
                <a:spcPts val="600"/>
              </a:spcBef>
              <a:buFont typeface="Wingdings 3" panose="05040102010807070707" pitchFamily="18" charset="2"/>
              <a:buChar char=""/>
            </a:pPr>
            <a:r>
              <a:rPr lang="en-US" sz="2400" dirty="0" smtClean="0">
                <a:solidFill>
                  <a:srgbClr val="005F83"/>
                </a:solidFill>
              </a:rPr>
              <a:t>December 1</a:t>
            </a:r>
            <a:endParaRPr lang="en-US" sz="2400" baseline="30000" dirty="0" smtClean="0">
              <a:solidFill>
                <a:srgbClr val="005F83"/>
              </a:solidFill>
            </a:endParaRPr>
          </a:p>
          <a:p>
            <a:pPr marL="914400" lvl="1" indent="-457200">
              <a:buFont typeface="Wingdings" panose="05000000000000000000" pitchFamily="2" charset="2"/>
              <a:buChar char="§"/>
            </a:pPr>
            <a:r>
              <a:rPr lang="en-US" sz="2000" dirty="0" smtClean="0">
                <a:solidFill>
                  <a:srgbClr val="509E2F"/>
                </a:solidFill>
              </a:rPr>
              <a:t>First draft presented by SPC to Chancellor</a:t>
            </a:r>
          </a:p>
          <a:p>
            <a:pPr marL="914400" lvl="1" indent="-457200">
              <a:buFont typeface="Wingdings" panose="05000000000000000000" pitchFamily="2" charset="2"/>
              <a:buChar char="§"/>
            </a:pPr>
            <a:r>
              <a:rPr lang="en-US" sz="2000" dirty="0" smtClean="0">
                <a:solidFill>
                  <a:srgbClr val="509E2F"/>
                </a:solidFill>
              </a:rPr>
              <a:t>Open forums December 5</a:t>
            </a:r>
            <a:r>
              <a:rPr lang="en-US" sz="2000" baseline="30000" dirty="0" smtClean="0">
                <a:solidFill>
                  <a:srgbClr val="509E2F"/>
                </a:solidFill>
              </a:rPr>
              <a:t>th</a:t>
            </a:r>
            <a:r>
              <a:rPr lang="en-US" sz="2000" dirty="0" smtClean="0">
                <a:solidFill>
                  <a:srgbClr val="509E2F"/>
                </a:solidFill>
              </a:rPr>
              <a:t> and 6</a:t>
            </a:r>
            <a:r>
              <a:rPr lang="en-US" sz="2000" baseline="30000" dirty="0" smtClean="0">
                <a:solidFill>
                  <a:srgbClr val="509E2F"/>
                </a:solidFill>
              </a:rPr>
              <a:t>th</a:t>
            </a:r>
            <a:r>
              <a:rPr lang="en-US" sz="2000" dirty="0" smtClean="0">
                <a:solidFill>
                  <a:srgbClr val="509E2F"/>
                </a:solidFill>
              </a:rPr>
              <a:t> for feedback</a:t>
            </a:r>
          </a:p>
          <a:p>
            <a:pPr marL="914400" lvl="1" indent="-457200">
              <a:buFont typeface="Wingdings" panose="05000000000000000000" pitchFamily="2" charset="2"/>
              <a:buChar char="§"/>
            </a:pPr>
            <a:r>
              <a:rPr lang="en-US" sz="2000" dirty="0" smtClean="0">
                <a:solidFill>
                  <a:srgbClr val="509E2F"/>
                </a:solidFill>
              </a:rPr>
              <a:t>Copy provided to System Review Team</a:t>
            </a:r>
            <a:endParaRPr lang="en-US" sz="2800" dirty="0" smtClean="0">
              <a:solidFill>
                <a:srgbClr val="509E2F"/>
              </a:solidFill>
            </a:endParaRPr>
          </a:p>
          <a:p>
            <a:pPr marL="457200" indent="-457200">
              <a:spcBef>
                <a:spcPts val="600"/>
              </a:spcBef>
              <a:buFont typeface="Wingdings 3" panose="05040102010807070707" pitchFamily="18" charset="2"/>
              <a:buChar char=""/>
            </a:pPr>
            <a:r>
              <a:rPr lang="en-US" sz="2400" dirty="0" smtClean="0">
                <a:solidFill>
                  <a:srgbClr val="005F83"/>
                </a:solidFill>
              </a:rPr>
              <a:t>January 1 (2018)</a:t>
            </a:r>
            <a:endParaRPr lang="en-US" sz="2400" baseline="30000" dirty="0" smtClean="0">
              <a:solidFill>
                <a:srgbClr val="005F83"/>
              </a:solidFill>
            </a:endParaRPr>
          </a:p>
          <a:p>
            <a:pPr marL="914400" lvl="1" indent="-457200">
              <a:buFont typeface="Wingdings" panose="05000000000000000000" pitchFamily="2" charset="2"/>
              <a:buChar char="§"/>
            </a:pPr>
            <a:r>
              <a:rPr lang="en-US" sz="2000" dirty="0" smtClean="0">
                <a:solidFill>
                  <a:srgbClr val="509E2F"/>
                </a:solidFill>
              </a:rPr>
              <a:t>Feedback from System Review Team and constituents provided to SPC</a:t>
            </a:r>
          </a:p>
          <a:p>
            <a:pPr marL="457200" indent="-457200">
              <a:spcBef>
                <a:spcPts val="600"/>
              </a:spcBef>
              <a:buFont typeface="Wingdings 3" panose="05040102010807070707" pitchFamily="18" charset="2"/>
              <a:buChar char=""/>
            </a:pPr>
            <a:r>
              <a:rPr lang="en-US" sz="2400" dirty="0" smtClean="0">
                <a:solidFill>
                  <a:srgbClr val="005F83"/>
                </a:solidFill>
              </a:rPr>
              <a:t>February 1</a:t>
            </a:r>
            <a:endParaRPr lang="en-US" sz="2400" baseline="30000" dirty="0">
              <a:solidFill>
                <a:srgbClr val="005F83"/>
              </a:solidFill>
            </a:endParaRPr>
          </a:p>
          <a:p>
            <a:pPr marL="914400" lvl="1" indent="-457200">
              <a:buFont typeface="Wingdings" panose="05000000000000000000" pitchFamily="2" charset="2"/>
              <a:buChar char="§"/>
            </a:pPr>
            <a:r>
              <a:rPr lang="en-US" sz="2000" dirty="0" smtClean="0">
                <a:solidFill>
                  <a:srgbClr val="509E2F"/>
                </a:solidFill>
              </a:rPr>
              <a:t>Second draft due to System Review Team</a:t>
            </a:r>
          </a:p>
          <a:p>
            <a:pPr marL="914400" lvl="1" indent="-457200">
              <a:buFont typeface="Wingdings" panose="05000000000000000000" pitchFamily="2" charset="2"/>
              <a:buChar char="§"/>
            </a:pPr>
            <a:r>
              <a:rPr lang="en-US" sz="2000" dirty="0" smtClean="0">
                <a:solidFill>
                  <a:srgbClr val="509E2F"/>
                </a:solidFill>
              </a:rPr>
              <a:t>Ongoing input and revisions through March</a:t>
            </a:r>
          </a:p>
          <a:p>
            <a:pPr marL="457200" indent="-457200">
              <a:spcBef>
                <a:spcPts val="600"/>
              </a:spcBef>
              <a:buFont typeface="Wingdings 3" panose="05040102010807070707" pitchFamily="18" charset="2"/>
              <a:buChar char=""/>
            </a:pPr>
            <a:r>
              <a:rPr lang="en-US" sz="2400" dirty="0" smtClean="0">
                <a:solidFill>
                  <a:srgbClr val="005F83"/>
                </a:solidFill>
              </a:rPr>
              <a:t>April 1</a:t>
            </a:r>
          </a:p>
          <a:p>
            <a:pPr marL="914400" lvl="1" indent="-457200">
              <a:buFont typeface="Wingdings" panose="05000000000000000000" pitchFamily="2" charset="2"/>
              <a:buChar char="§"/>
            </a:pPr>
            <a:r>
              <a:rPr lang="en-US" sz="2000" dirty="0" smtClean="0">
                <a:solidFill>
                  <a:srgbClr val="509E2F"/>
                </a:solidFill>
              </a:rPr>
              <a:t>Final drafts submitted to System</a:t>
            </a:r>
          </a:p>
          <a:p>
            <a:pPr marL="457200" indent="-457200">
              <a:spcBef>
                <a:spcPts val="600"/>
              </a:spcBef>
              <a:buFont typeface="Wingdings 3" panose="05040102010807070707" pitchFamily="18" charset="2"/>
              <a:buChar char=""/>
            </a:pPr>
            <a:r>
              <a:rPr lang="en-US" sz="2400" dirty="0" smtClean="0">
                <a:solidFill>
                  <a:srgbClr val="005F83"/>
                </a:solidFill>
              </a:rPr>
              <a:t>April 13</a:t>
            </a:r>
          </a:p>
          <a:p>
            <a:pPr marL="914400" lvl="1" indent="-457200">
              <a:buFont typeface="Wingdings" panose="05000000000000000000" pitchFamily="2" charset="2"/>
              <a:buChar char="§"/>
            </a:pPr>
            <a:r>
              <a:rPr lang="en-US" sz="2000" dirty="0" smtClean="0">
                <a:solidFill>
                  <a:srgbClr val="509E2F"/>
                </a:solidFill>
              </a:rPr>
              <a:t>Review and approval by Board of Curators</a:t>
            </a:r>
            <a:endParaRPr lang="en-US" sz="3200" b="1" dirty="0">
              <a:solidFill>
                <a:srgbClr val="005F83"/>
              </a:solidFill>
            </a:endParaRPr>
          </a:p>
        </p:txBody>
      </p:sp>
    </p:spTree>
    <p:extLst>
      <p:ext uri="{BB962C8B-B14F-4D97-AF65-F5344CB8AC3E}">
        <p14:creationId xmlns:p14="http://schemas.microsoft.com/office/powerpoint/2010/main" val="1960039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567749" y="5451566"/>
            <a:ext cx="1506582" cy="1210491"/>
          </a:xfrm>
          <a:prstGeom prst="round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 Placeholder 3"/>
          <p:cNvSpPr>
            <a:spLocks noGrp="1"/>
          </p:cNvSpPr>
          <p:nvPr>
            <p:ph type="body" sz="quarter" idx="13"/>
          </p:nvPr>
        </p:nvSpPr>
        <p:spPr>
          <a:xfrm>
            <a:off x="185655" y="455636"/>
            <a:ext cx="8824940" cy="573371"/>
          </a:xfrm>
        </p:spPr>
        <p:txBody>
          <a:bodyPr>
            <a:noAutofit/>
          </a:bodyPr>
          <a:lstStyle/>
          <a:p>
            <a:r>
              <a:rPr lang="en-US" sz="3400" b="1" dirty="0" smtClean="0">
                <a:latin typeface="Orgon Slab" panose="02000503000000020004" pitchFamily="50" charset="0"/>
              </a:rPr>
              <a:t>Distribution of New Faculty Support Funds</a:t>
            </a:r>
            <a:endParaRPr lang="en-US" sz="3400" b="1" dirty="0">
              <a:latin typeface="Orgon Slab" panose="02000503000000020004" pitchFamily="50"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92864579"/>
              </p:ext>
            </p:extLst>
          </p:nvPr>
        </p:nvGraphicFramePr>
        <p:xfrm>
          <a:off x="620485" y="1119051"/>
          <a:ext cx="7955280" cy="5308600"/>
        </p:xfrm>
        <a:graphic>
          <a:graphicData uri="http://schemas.openxmlformats.org/drawingml/2006/table">
            <a:tbl>
              <a:tblPr firstRow="1" bandRow="1">
                <a:tableStyleId>{5C22544A-7EE6-4342-B048-85BDC9FD1C3A}</a:tableStyleId>
              </a:tblPr>
              <a:tblGrid>
                <a:gridCol w="5461694"/>
                <a:gridCol w="1423576"/>
                <a:gridCol w="1070010"/>
              </a:tblGrid>
              <a:tr h="153126">
                <a:tc>
                  <a:txBody>
                    <a:bodyPr/>
                    <a:lstStyle/>
                    <a:p>
                      <a:pPr algn="ctr"/>
                      <a:r>
                        <a:rPr lang="en-US" dirty="0" smtClean="0">
                          <a:solidFill>
                            <a:srgbClr val="005F83"/>
                          </a:solidFill>
                        </a:rPr>
                        <a:t>ITEM</a:t>
                      </a:r>
                      <a:endParaRPr lang="en-US"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c>
                  <a:txBody>
                    <a:bodyPr/>
                    <a:lstStyle/>
                    <a:p>
                      <a:pPr algn="ctr"/>
                      <a:r>
                        <a:rPr lang="en-US" dirty="0" smtClean="0">
                          <a:solidFill>
                            <a:srgbClr val="005F83"/>
                          </a:solidFill>
                        </a:rPr>
                        <a:t>AMOUNT</a:t>
                      </a:r>
                      <a:endParaRPr lang="en-US"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c>
                  <a:txBody>
                    <a:bodyPr/>
                    <a:lstStyle/>
                    <a:p>
                      <a:pPr algn="ctr"/>
                      <a:endParaRPr lang="en-US"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r>
              <a:tr h="370840">
                <a:tc>
                  <a:txBody>
                    <a:bodyPr/>
                    <a:lstStyle/>
                    <a:p>
                      <a:r>
                        <a:rPr lang="en-US" b="1" dirty="0" smtClean="0">
                          <a:solidFill>
                            <a:srgbClr val="005F83"/>
                          </a:solidFill>
                        </a:rPr>
                        <a:t>Centrally Distributed</a:t>
                      </a:r>
                    </a:p>
                    <a:p>
                      <a:pPr marL="285750" indent="-285750">
                        <a:spcBef>
                          <a:spcPts val="600"/>
                        </a:spcBef>
                        <a:buFont typeface="Wingdings" panose="05000000000000000000" pitchFamily="2" charset="2"/>
                        <a:buChar char="§"/>
                      </a:pPr>
                      <a:r>
                        <a:rPr lang="en-US" dirty="0" smtClean="0">
                          <a:solidFill>
                            <a:srgbClr val="005F83"/>
                          </a:solidFill>
                        </a:rPr>
                        <a:t>Faculty Awards</a:t>
                      </a:r>
                    </a:p>
                    <a:p>
                      <a:pPr marL="285750" indent="-285750">
                        <a:spcBef>
                          <a:spcPts val="600"/>
                        </a:spcBef>
                        <a:buFont typeface="Wingdings" panose="05000000000000000000" pitchFamily="2" charset="2"/>
                        <a:buChar char="§"/>
                      </a:pPr>
                      <a:r>
                        <a:rPr lang="en-US" dirty="0" smtClean="0">
                          <a:solidFill>
                            <a:srgbClr val="005F83"/>
                          </a:solidFill>
                        </a:rPr>
                        <a:t>Pre-Med Advisor (1 mo. Sum)</a:t>
                      </a:r>
                    </a:p>
                    <a:p>
                      <a:pPr marL="285750" indent="-285750">
                        <a:spcBef>
                          <a:spcPts val="600"/>
                        </a:spcBef>
                        <a:buFont typeface="Wingdings" panose="05000000000000000000" pitchFamily="2" charset="2"/>
                        <a:buChar char="§"/>
                      </a:pPr>
                      <a:r>
                        <a:rPr lang="en-US" dirty="0" smtClean="0">
                          <a:solidFill>
                            <a:srgbClr val="005F83"/>
                          </a:solidFill>
                        </a:rPr>
                        <a:t>HPC</a:t>
                      </a:r>
                      <a:r>
                        <a:rPr lang="en-US" baseline="0" dirty="0" smtClean="0">
                          <a:solidFill>
                            <a:srgbClr val="005F83"/>
                          </a:solidFill>
                        </a:rPr>
                        <a:t> Technician (Salary &amp; Benefits)</a:t>
                      </a:r>
                      <a:endParaRPr lang="en-US" dirty="0" smtClean="0">
                        <a:solidFill>
                          <a:srgbClr val="005F83"/>
                        </a:solidFill>
                      </a:endParaRPr>
                    </a:p>
                    <a:p>
                      <a:pPr marL="0" indent="0" algn="r">
                        <a:buFont typeface="Wingdings" panose="05000000000000000000" pitchFamily="2" charset="2"/>
                        <a:buNone/>
                      </a:pPr>
                      <a:r>
                        <a:rPr lang="en-US" dirty="0" smtClean="0">
                          <a:solidFill>
                            <a:srgbClr val="005F83"/>
                          </a:solidFill>
                        </a:rPr>
                        <a:t>Sub-Total</a:t>
                      </a:r>
                      <a:endParaRPr lang="en-US"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c>
                  <a:txBody>
                    <a:bodyPr/>
                    <a:lstStyle/>
                    <a:p>
                      <a:endParaRPr lang="en-US" dirty="0" smtClean="0">
                        <a:solidFill>
                          <a:srgbClr val="005F83"/>
                        </a:solidFill>
                      </a:endParaRPr>
                    </a:p>
                    <a:p>
                      <a:pPr algn="r">
                        <a:spcBef>
                          <a:spcPts val="600"/>
                        </a:spcBef>
                      </a:pPr>
                      <a:r>
                        <a:rPr lang="en-US" dirty="0" smtClean="0">
                          <a:solidFill>
                            <a:srgbClr val="005F83"/>
                          </a:solidFill>
                        </a:rPr>
                        <a:t>$25,000</a:t>
                      </a:r>
                    </a:p>
                    <a:p>
                      <a:pPr algn="r">
                        <a:spcBef>
                          <a:spcPts val="600"/>
                        </a:spcBef>
                      </a:pPr>
                      <a:r>
                        <a:rPr lang="en-US" dirty="0" smtClean="0">
                          <a:solidFill>
                            <a:srgbClr val="005F83"/>
                          </a:solidFill>
                        </a:rPr>
                        <a:t>$13,537</a:t>
                      </a:r>
                    </a:p>
                    <a:p>
                      <a:pPr algn="r">
                        <a:spcBef>
                          <a:spcPts val="600"/>
                        </a:spcBef>
                      </a:pPr>
                      <a:r>
                        <a:rPr lang="en-US" u="sng" dirty="0" smtClean="0">
                          <a:solidFill>
                            <a:srgbClr val="005F83"/>
                          </a:solidFill>
                        </a:rPr>
                        <a:t>$67,685</a:t>
                      </a:r>
                    </a:p>
                    <a:p>
                      <a:pPr algn="r"/>
                      <a:r>
                        <a:rPr lang="en-US" baseline="0" dirty="0" smtClean="0">
                          <a:solidFill>
                            <a:srgbClr val="005F83"/>
                          </a:solidFill>
                        </a:rPr>
                        <a:t>$106,222</a:t>
                      </a:r>
                      <a:endParaRPr lang="en-US"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c>
                  <a:txBody>
                    <a:bodyPr/>
                    <a:lstStyle/>
                    <a:p>
                      <a:pPr algn="r"/>
                      <a:endParaRPr lang="en-US" dirty="0" smtClean="0">
                        <a:solidFill>
                          <a:srgbClr val="005F83"/>
                        </a:solidFill>
                      </a:endParaRPr>
                    </a:p>
                    <a:p>
                      <a:pPr algn="r">
                        <a:spcBef>
                          <a:spcPts val="600"/>
                        </a:spcBef>
                      </a:pPr>
                      <a:endParaRPr lang="en-US" dirty="0" smtClean="0">
                        <a:solidFill>
                          <a:srgbClr val="005F83"/>
                        </a:solidFill>
                      </a:endParaRPr>
                    </a:p>
                    <a:p>
                      <a:pPr algn="r">
                        <a:spcBef>
                          <a:spcPts val="600"/>
                        </a:spcBef>
                      </a:pPr>
                      <a:endParaRPr lang="en-US" dirty="0" smtClean="0">
                        <a:solidFill>
                          <a:srgbClr val="005F83"/>
                        </a:solidFill>
                      </a:endParaRPr>
                    </a:p>
                    <a:p>
                      <a:pPr algn="r">
                        <a:spcBef>
                          <a:spcPts val="600"/>
                        </a:spcBef>
                      </a:pPr>
                      <a:endParaRPr lang="en-US" dirty="0" smtClean="0">
                        <a:solidFill>
                          <a:srgbClr val="005F83"/>
                        </a:solidFill>
                      </a:endParaRPr>
                    </a:p>
                    <a:p>
                      <a:pPr algn="r"/>
                      <a:r>
                        <a:rPr lang="en-US" dirty="0" smtClean="0">
                          <a:solidFill>
                            <a:srgbClr val="005F83"/>
                          </a:solidFill>
                        </a:rPr>
                        <a:t>10.6%</a:t>
                      </a:r>
                      <a:endParaRPr lang="en-US"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r>
              <a:tr h="370840">
                <a:tc>
                  <a:txBody>
                    <a:bodyPr/>
                    <a:lstStyle/>
                    <a:p>
                      <a:pPr marL="0" indent="0">
                        <a:buFont typeface="Wingdings" panose="05000000000000000000" pitchFamily="2" charset="2"/>
                        <a:buNone/>
                      </a:pPr>
                      <a:r>
                        <a:rPr lang="en-US" b="1" dirty="0" smtClean="0">
                          <a:solidFill>
                            <a:srgbClr val="005F83"/>
                          </a:solidFill>
                        </a:rPr>
                        <a:t>CASB</a:t>
                      </a:r>
                    </a:p>
                    <a:p>
                      <a:pPr marL="285750" indent="-285750">
                        <a:spcBef>
                          <a:spcPts val="600"/>
                        </a:spcBef>
                        <a:buFont typeface="Wingdings" panose="05000000000000000000" pitchFamily="2" charset="2"/>
                        <a:buChar char="§"/>
                      </a:pPr>
                      <a:r>
                        <a:rPr lang="en-US" dirty="0" smtClean="0">
                          <a:solidFill>
                            <a:srgbClr val="005F83"/>
                          </a:solidFill>
                        </a:rPr>
                        <a:t>New Faculty</a:t>
                      </a:r>
                      <a:br>
                        <a:rPr lang="en-US" dirty="0" smtClean="0">
                          <a:solidFill>
                            <a:srgbClr val="005F83"/>
                          </a:solidFill>
                        </a:rPr>
                      </a:br>
                      <a:r>
                        <a:rPr lang="en-US" sz="1400" baseline="0" dirty="0" smtClean="0">
                          <a:solidFill>
                            <a:srgbClr val="005F83"/>
                          </a:solidFill>
                        </a:rPr>
                        <a:t>Astrophysics, Rhetoric of Science, Bio/Ecology-Director Field Station</a:t>
                      </a:r>
                      <a:endParaRPr lang="en-US" sz="1800" baseline="0" dirty="0" smtClean="0">
                        <a:solidFill>
                          <a:srgbClr val="005F83"/>
                        </a:solidFill>
                      </a:endParaRPr>
                    </a:p>
                    <a:p>
                      <a:pPr marL="0" indent="0" algn="r">
                        <a:spcBef>
                          <a:spcPts val="400"/>
                        </a:spcBef>
                        <a:buFont typeface="Wingdings" panose="05000000000000000000" pitchFamily="2" charset="2"/>
                        <a:buNone/>
                      </a:pPr>
                      <a:r>
                        <a:rPr lang="en-US" sz="1800" dirty="0" smtClean="0">
                          <a:solidFill>
                            <a:srgbClr val="005F83"/>
                          </a:solidFill>
                        </a:rPr>
                        <a:t>Sub-Total</a:t>
                      </a:r>
                      <a:endParaRPr lang="en-US" sz="1800"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c>
                  <a:txBody>
                    <a:bodyPr/>
                    <a:lstStyle/>
                    <a:p>
                      <a:pPr algn="r"/>
                      <a:endParaRPr lang="en-US" dirty="0" smtClean="0">
                        <a:solidFill>
                          <a:srgbClr val="005F83"/>
                        </a:solidFill>
                      </a:endParaRPr>
                    </a:p>
                    <a:p>
                      <a:pPr algn="r">
                        <a:spcBef>
                          <a:spcPts val="600"/>
                        </a:spcBef>
                      </a:pPr>
                      <a:endParaRPr lang="en-US" dirty="0" smtClean="0">
                        <a:solidFill>
                          <a:srgbClr val="005F83"/>
                        </a:solidFill>
                      </a:endParaRPr>
                    </a:p>
                    <a:p>
                      <a:pPr algn="r"/>
                      <a:r>
                        <a:rPr lang="en-US" u="sng" dirty="0" smtClean="0">
                          <a:solidFill>
                            <a:srgbClr val="005F83"/>
                          </a:solidFill>
                        </a:rPr>
                        <a:t>$300,000</a:t>
                      </a:r>
                    </a:p>
                    <a:p>
                      <a:pPr algn="r"/>
                      <a:r>
                        <a:rPr lang="en-US" baseline="0" dirty="0" smtClean="0">
                          <a:solidFill>
                            <a:srgbClr val="005F83"/>
                          </a:solidFill>
                        </a:rPr>
                        <a:t>$300,000</a:t>
                      </a:r>
                      <a:endParaRPr lang="en-US" dirty="0" smtClean="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c>
                  <a:txBody>
                    <a:bodyPr/>
                    <a:lstStyle/>
                    <a:p>
                      <a:pPr algn="r"/>
                      <a:endParaRPr lang="en-US" dirty="0" smtClean="0">
                        <a:solidFill>
                          <a:srgbClr val="005F83"/>
                        </a:solidFill>
                      </a:endParaRPr>
                    </a:p>
                    <a:p>
                      <a:pPr algn="r"/>
                      <a:endParaRPr lang="en-US" dirty="0" smtClean="0">
                        <a:solidFill>
                          <a:srgbClr val="005F83"/>
                        </a:solidFill>
                      </a:endParaRPr>
                    </a:p>
                    <a:p>
                      <a:pPr algn="r">
                        <a:spcBef>
                          <a:spcPts val="600"/>
                        </a:spcBef>
                      </a:pPr>
                      <a:endParaRPr lang="en-US" dirty="0" smtClean="0">
                        <a:solidFill>
                          <a:srgbClr val="005F83"/>
                        </a:solidFill>
                      </a:endParaRPr>
                    </a:p>
                    <a:p>
                      <a:pPr algn="r"/>
                      <a:r>
                        <a:rPr lang="en-US" dirty="0" smtClean="0">
                          <a:solidFill>
                            <a:srgbClr val="005F83"/>
                          </a:solidFill>
                        </a:rPr>
                        <a:t>30.0%</a:t>
                      </a:r>
                      <a:endParaRPr lang="en-US"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r>
              <a:tr h="370840">
                <a:tc>
                  <a:txBody>
                    <a:bodyPr/>
                    <a:lstStyle/>
                    <a:p>
                      <a:pPr marL="0" indent="0">
                        <a:buFont typeface="Wingdings" panose="05000000000000000000" pitchFamily="2" charset="2"/>
                        <a:buNone/>
                      </a:pPr>
                      <a:r>
                        <a:rPr lang="en-US" sz="1800" b="1" dirty="0" smtClean="0">
                          <a:solidFill>
                            <a:srgbClr val="005F83"/>
                          </a:solidFill>
                        </a:rPr>
                        <a:t>CEC</a:t>
                      </a:r>
                    </a:p>
                    <a:p>
                      <a:pPr marL="285750" indent="-285750">
                        <a:spcBef>
                          <a:spcPts val="600"/>
                        </a:spcBef>
                        <a:buFont typeface="Wingdings" panose="05000000000000000000" pitchFamily="2" charset="2"/>
                        <a:buChar char="§"/>
                      </a:pPr>
                      <a:r>
                        <a:rPr lang="en-US" sz="1800" b="0" dirty="0" smtClean="0">
                          <a:solidFill>
                            <a:srgbClr val="005F83"/>
                          </a:solidFill>
                        </a:rPr>
                        <a:t>New</a:t>
                      </a:r>
                      <a:r>
                        <a:rPr lang="en-US" sz="1800" b="0" baseline="0" dirty="0" smtClean="0">
                          <a:solidFill>
                            <a:srgbClr val="005F83"/>
                          </a:solidFill>
                        </a:rPr>
                        <a:t> Faculty</a:t>
                      </a:r>
                      <a:br>
                        <a:rPr lang="en-US" sz="1800" b="0" baseline="0" dirty="0" smtClean="0">
                          <a:solidFill>
                            <a:srgbClr val="005F83"/>
                          </a:solidFill>
                        </a:rPr>
                      </a:br>
                      <a:r>
                        <a:rPr lang="en-US" sz="1400" b="0" baseline="0" dirty="0" smtClean="0">
                          <a:solidFill>
                            <a:srgbClr val="005F83"/>
                          </a:solidFill>
                        </a:rPr>
                        <a:t>Biomaterials, Geotechnical Engr., CS NTT</a:t>
                      </a:r>
                      <a:endParaRPr lang="en-US" sz="1800" b="0" baseline="0" dirty="0" smtClean="0">
                        <a:solidFill>
                          <a:srgbClr val="005F83"/>
                        </a:solidFill>
                      </a:endParaRPr>
                    </a:p>
                    <a:p>
                      <a:pPr marL="285750" indent="-285750">
                        <a:spcBef>
                          <a:spcPts val="600"/>
                        </a:spcBef>
                        <a:buFont typeface="Wingdings" panose="05000000000000000000" pitchFamily="2" charset="2"/>
                        <a:buChar char="§"/>
                      </a:pPr>
                      <a:r>
                        <a:rPr lang="en-US" sz="1800" b="0" baseline="0" dirty="0" smtClean="0">
                          <a:solidFill>
                            <a:srgbClr val="005F83"/>
                          </a:solidFill>
                        </a:rPr>
                        <a:t>Returning Administrator to Faculty</a:t>
                      </a:r>
                    </a:p>
                    <a:p>
                      <a:pPr marL="0" indent="0" algn="r">
                        <a:spcBef>
                          <a:spcPts val="400"/>
                        </a:spcBef>
                        <a:buFont typeface="Wingdings" panose="05000000000000000000" pitchFamily="2" charset="2"/>
                        <a:buNone/>
                      </a:pPr>
                      <a:r>
                        <a:rPr lang="en-US" sz="1800" b="0" baseline="0" dirty="0" smtClean="0">
                          <a:solidFill>
                            <a:srgbClr val="005F83"/>
                          </a:solidFill>
                        </a:rPr>
                        <a:t>Sub-Total</a:t>
                      </a:r>
                      <a:endParaRPr lang="en-US" sz="1800" b="0"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c>
                  <a:txBody>
                    <a:bodyPr/>
                    <a:lstStyle/>
                    <a:p>
                      <a:pPr algn="r"/>
                      <a:endParaRPr lang="en-US" dirty="0" smtClean="0">
                        <a:solidFill>
                          <a:srgbClr val="005F83"/>
                        </a:solidFill>
                      </a:endParaRPr>
                    </a:p>
                    <a:p>
                      <a:pPr algn="r">
                        <a:spcBef>
                          <a:spcPts val="600"/>
                        </a:spcBef>
                      </a:pPr>
                      <a:endParaRPr lang="en-US" dirty="0" smtClean="0">
                        <a:solidFill>
                          <a:srgbClr val="005F83"/>
                        </a:solidFill>
                      </a:endParaRPr>
                    </a:p>
                    <a:p>
                      <a:pPr algn="r"/>
                      <a:r>
                        <a:rPr lang="en-US" dirty="0" smtClean="0">
                          <a:solidFill>
                            <a:srgbClr val="005F83"/>
                          </a:solidFill>
                        </a:rPr>
                        <a:t>$382,380</a:t>
                      </a:r>
                    </a:p>
                    <a:p>
                      <a:pPr algn="r">
                        <a:spcBef>
                          <a:spcPts val="600"/>
                        </a:spcBef>
                      </a:pPr>
                      <a:r>
                        <a:rPr lang="en-US" u="sng" dirty="0" smtClean="0">
                          <a:solidFill>
                            <a:srgbClr val="005F83"/>
                          </a:solidFill>
                        </a:rPr>
                        <a:t>$211,398</a:t>
                      </a:r>
                    </a:p>
                    <a:p>
                      <a:pPr algn="r"/>
                      <a:r>
                        <a:rPr lang="en-US" baseline="0" dirty="0" smtClean="0">
                          <a:solidFill>
                            <a:srgbClr val="005F83"/>
                          </a:solidFill>
                        </a:rPr>
                        <a:t>$593,778</a:t>
                      </a:r>
                      <a:endParaRPr lang="en-US" dirty="0" smtClean="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c>
                  <a:txBody>
                    <a:bodyPr/>
                    <a:lstStyle/>
                    <a:p>
                      <a:pPr algn="r"/>
                      <a:endParaRPr lang="en-US" dirty="0" smtClean="0">
                        <a:solidFill>
                          <a:srgbClr val="005F83"/>
                        </a:solidFill>
                      </a:endParaRPr>
                    </a:p>
                    <a:p>
                      <a:pPr algn="r">
                        <a:spcBef>
                          <a:spcPts val="600"/>
                        </a:spcBef>
                      </a:pPr>
                      <a:endParaRPr lang="en-US" dirty="0" smtClean="0">
                        <a:solidFill>
                          <a:srgbClr val="005F83"/>
                        </a:solidFill>
                      </a:endParaRPr>
                    </a:p>
                    <a:p>
                      <a:pPr algn="r"/>
                      <a:endParaRPr lang="en-US" dirty="0" smtClean="0">
                        <a:solidFill>
                          <a:srgbClr val="005F83"/>
                        </a:solidFill>
                      </a:endParaRPr>
                    </a:p>
                    <a:p>
                      <a:pPr algn="r">
                        <a:spcBef>
                          <a:spcPts val="600"/>
                        </a:spcBef>
                      </a:pPr>
                      <a:endParaRPr lang="en-US" dirty="0" smtClean="0">
                        <a:solidFill>
                          <a:srgbClr val="005F83"/>
                        </a:solidFill>
                      </a:endParaRPr>
                    </a:p>
                    <a:p>
                      <a:pPr algn="r"/>
                      <a:r>
                        <a:rPr lang="en-US" dirty="0" smtClean="0">
                          <a:solidFill>
                            <a:srgbClr val="005F83"/>
                          </a:solidFill>
                        </a:rPr>
                        <a:t>59.4%</a:t>
                      </a:r>
                      <a:endParaRPr lang="en-US"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r>
              <a:tr h="370840">
                <a:tc>
                  <a:txBody>
                    <a:bodyPr/>
                    <a:lstStyle/>
                    <a:p>
                      <a:pPr marL="0" indent="0" algn="r">
                        <a:spcBef>
                          <a:spcPts val="400"/>
                        </a:spcBef>
                        <a:buFont typeface="Wingdings" panose="05000000000000000000" pitchFamily="2" charset="2"/>
                        <a:buNone/>
                      </a:pPr>
                      <a:r>
                        <a:rPr lang="en-US" sz="1800" b="1" dirty="0" smtClean="0">
                          <a:solidFill>
                            <a:srgbClr val="005F83"/>
                          </a:solidFill>
                        </a:rPr>
                        <a:t>TOTAL</a:t>
                      </a:r>
                      <a:endParaRPr lang="en-US" sz="1800" b="1"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c>
                  <a:txBody>
                    <a:bodyPr/>
                    <a:lstStyle/>
                    <a:p>
                      <a:pPr algn="r"/>
                      <a:r>
                        <a:rPr lang="en-US" b="1" dirty="0" smtClean="0">
                          <a:solidFill>
                            <a:srgbClr val="005F83"/>
                          </a:solidFill>
                        </a:rPr>
                        <a:t>$1,000,000</a:t>
                      </a: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c>
                  <a:txBody>
                    <a:bodyPr/>
                    <a:lstStyle/>
                    <a:p>
                      <a:pPr algn="r"/>
                      <a:r>
                        <a:rPr lang="en-US" b="1" dirty="0" smtClean="0">
                          <a:solidFill>
                            <a:srgbClr val="005F83"/>
                          </a:solidFill>
                        </a:rPr>
                        <a:t>100.0%</a:t>
                      </a:r>
                      <a:endParaRPr lang="en-US" b="1" dirty="0">
                        <a:solidFill>
                          <a:srgbClr val="005F83"/>
                        </a:solidFill>
                      </a:endParaRPr>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423121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3505" y="2612117"/>
            <a:ext cx="4779809" cy="1149985"/>
          </a:xfrm>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1071844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61BE4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65" y="613269"/>
            <a:ext cx="5423016" cy="817562"/>
          </a:xfrm>
        </p:spPr>
        <p:txBody>
          <a:bodyPr/>
          <a:lstStyle/>
          <a:p>
            <a:r>
              <a:rPr lang="en-US" sz="5400" dirty="0" smtClean="0"/>
              <a:t>Division Updates</a:t>
            </a:r>
            <a:endParaRPr lang="en-US" sz="5400" dirty="0"/>
          </a:p>
        </p:txBody>
      </p:sp>
      <p:sp>
        <p:nvSpPr>
          <p:cNvPr id="3" name="Text Placeholder 2"/>
          <p:cNvSpPr>
            <a:spLocks noGrp="1"/>
          </p:cNvSpPr>
          <p:nvPr>
            <p:ph type="body" sz="quarter" idx="10"/>
          </p:nvPr>
        </p:nvSpPr>
        <p:spPr/>
        <p:txBody>
          <a:bodyPr/>
          <a:lstStyle/>
          <a:p>
            <a:r>
              <a:rPr lang="en-US" dirty="0" smtClean="0"/>
              <a:t>Faculty Senate Meeting</a:t>
            </a:r>
          </a:p>
          <a:p>
            <a:r>
              <a:rPr lang="en-US" dirty="0" smtClean="0"/>
              <a:t>Thursday, October 19, 2017</a:t>
            </a:r>
            <a:endParaRPr lang="en-US" dirty="0"/>
          </a:p>
        </p:txBody>
      </p:sp>
    </p:spTree>
    <p:extLst>
      <p:ext uri="{BB962C8B-B14F-4D97-AF65-F5344CB8AC3E}">
        <p14:creationId xmlns:p14="http://schemas.microsoft.com/office/powerpoint/2010/main" val="3414396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42923205"/>
              </p:ext>
            </p:extLst>
          </p:nvPr>
        </p:nvGraphicFramePr>
        <p:xfrm>
          <a:off x="139332" y="1217155"/>
          <a:ext cx="8856624" cy="5393439"/>
        </p:xfrm>
        <a:graphic>
          <a:graphicData uri="http://schemas.openxmlformats.org/drawingml/2006/table">
            <a:tbl>
              <a:tblPr/>
              <a:tblGrid>
                <a:gridCol w="4362999"/>
                <a:gridCol w="4493625"/>
              </a:tblGrid>
              <a:tr h="350019">
                <a:tc>
                  <a:txBody>
                    <a:bodyPr/>
                    <a:lstStyle/>
                    <a:p>
                      <a:pPr algn="ctr"/>
                      <a:r>
                        <a:rPr lang="en-US" sz="1600" b="1" dirty="0" smtClean="0">
                          <a:solidFill>
                            <a:srgbClr val="005F83"/>
                          </a:solidFill>
                          <a:latin typeface="Orgon Slab" panose="02000503000000020004" pitchFamily="50" charset="0"/>
                        </a:rPr>
                        <a:t>Major Accomplishments</a:t>
                      </a:r>
                      <a:endParaRPr lang="en-US" sz="1600" b="1" dirty="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algn="ctr"/>
                      <a:r>
                        <a:rPr lang="en-US" sz="1600" b="1" dirty="0" smtClean="0">
                          <a:solidFill>
                            <a:srgbClr val="005F83"/>
                          </a:solidFill>
                          <a:latin typeface="Orgon Slab" panose="02000503000000020004" pitchFamily="50" charset="0"/>
                        </a:rPr>
                        <a:t>Immediate Plans</a:t>
                      </a:r>
                      <a:endParaRPr lang="en-US" sz="1600" b="1" dirty="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356769">
                <a:tc rowSpan="5">
                  <a:txBody>
                    <a:bodyPr/>
                    <a:lstStyle/>
                    <a:p>
                      <a:pPr marL="228600" indent="-228600">
                        <a:spcBef>
                          <a:spcPts val="1200"/>
                        </a:spcBef>
                        <a:buClr>
                          <a:srgbClr val="509E2F"/>
                        </a:buClr>
                        <a:buSzPct val="100000"/>
                        <a:buFont typeface="Wingdings 3" panose="05040102010807070707" pitchFamily="18" charset="2"/>
                        <a:buChar char=""/>
                      </a:pPr>
                      <a:r>
                        <a:rPr lang="en-US" sz="1200" dirty="0" smtClean="0">
                          <a:solidFill>
                            <a:srgbClr val="509E2F"/>
                          </a:solidFill>
                          <a:latin typeface="Arial"/>
                          <a:cs typeface="Arial"/>
                        </a:rPr>
                        <a:t>Early Career Faculty Forum:  “Advising 101 – The Basics of Advising Students”, Sept. 20</a:t>
                      </a:r>
                      <a:r>
                        <a:rPr lang="en-US" sz="1200" baseline="30000" dirty="0" smtClean="0">
                          <a:solidFill>
                            <a:srgbClr val="509E2F"/>
                          </a:solidFill>
                          <a:latin typeface="Arial"/>
                          <a:cs typeface="Arial"/>
                        </a:rPr>
                        <a:t>th</a:t>
                      </a:r>
                      <a:r>
                        <a:rPr lang="en-US" sz="1200" dirty="0" smtClean="0">
                          <a:solidFill>
                            <a:srgbClr val="509E2F"/>
                          </a:solidFill>
                          <a:latin typeface="Arial"/>
                          <a:cs typeface="Arial"/>
                        </a:rPr>
                        <a:t>; reception with Chancellor Chris Maples at the Residence </a:t>
                      </a:r>
                    </a:p>
                    <a:p>
                      <a:pPr marL="228600" indent="-228600">
                        <a:spcBef>
                          <a:spcPts val="1200"/>
                        </a:spcBef>
                        <a:buClr>
                          <a:srgbClr val="509E2F"/>
                        </a:buClr>
                        <a:buSzPct val="100000"/>
                        <a:buFont typeface="Wingdings 3" panose="05040102010807070707" pitchFamily="18" charset="2"/>
                        <a:buChar char=""/>
                      </a:pPr>
                      <a:r>
                        <a:rPr lang="en-US" sz="1200" dirty="0" smtClean="0">
                          <a:solidFill>
                            <a:srgbClr val="509E2F"/>
                          </a:solidFill>
                          <a:latin typeface="Arial"/>
                          <a:cs typeface="Arial"/>
                        </a:rPr>
                        <a:t>Curators’ Teaching Summit Sept. 26</a:t>
                      </a:r>
                      <a:r>
                        <a:rPr lang="en-US" sz="1200" baseline="30000" dirty="0" smtClean="0">
                          <a:solidFill>
                            <a:srgbClr val="509E2F"/>
                          </a:solidFill>
                          <a:latin typeface="Arial"/>
                          <a:cs typeface="Arial"/>
                        </a:rPr>
                        <a:t>th</a:t>
                      </a:r>
                      <a:r>
                        <a:rPr lang="en-US" sz="1200" dirty="0" smtClean="0">
                          <a:solidFill>
                            <a:srgbClr val="509E2F"/>
                          </a:solidFill>
                          <a:latin typeface="Arial"/>
                          <a:cs typeface="Arial"/>
                        </a:rPr>
                        <a:t>:</a:t>
                      </a:r>
                    </a:p>
                    <a:p>
                      <a:pPr marL="228600" indent="-228600">
                        <a:spcBef>
                          <a:spcPts val="600"/>
                        </a:spcBef>
                        <a:buClr>
                          <a:srgbClr val="FF0000"/>
                        </a:buClr>
                        <a:buSzPct val="75000"/>
                        <a:buFont typeface="Wingdings" charset="2"/>
                        <a:buChar char="v"/>
                      </a:pPr>
                      <a:endParaRPr lang="en-US" sz="1200" dirty="0" smtClean="0">
                        <a:solidFill>
                          <a:srgbClr val="005F83"/>
                        </a:solidFill>
                        <a:latin typeface="Arial"/>
                        <a:cs typeface="Arial"/>
                      </a:endParaRPr>
                    </a:p>
                    <a:p>
                      <a:pPr marL="228600" indent="-228600">
                        <a:spcBef>
                          <a:spcPts val="600"/>
                        </a:spcBef>
                        <a:buClr>
                          <a:srgbClr val="FF0000"/>
                        </a:buClr>
                        <a:buSzPct val="75000"/>
                        <a:buFont typeface="Wingdings" charset="2"/>
                        <a:buChar char="v"/>
                      </a:pPr>
                      <a:endParaRPr lang="en-US" sz="1200" dirty="0" smtClean="0">
                        <a:solidFill>
                          <a:srgbClr val="005F83"/>
                        </a:solidFill>
                        <a:latin typeface="Arial"/>
                        <a:cs typeface="Arial"/>
                      </a:endParaRPr>
                    </a:p>
                    <a:p>
                      <a:pPr marL="228600" indent="-228600">
                        <a:spcBef>
                          <a:spcPts val="600"/>
                        </a:spcBef>
                        <a:buClr>
                          <a:srgbClr val="FF0000"/>
                        </a:buClr>
                        <a:buSzPct val="75000"/>
                        <a:buFont typeface="Wingdings" charset="2"/>
                        <a:buChar char="v"/>
                      </a:pPr>
                      <a:endParaRPr lang="en-US" sz="1200" dirty="0" smtClean="0">
                        <a:solidFill>
                          <a:srgbClr val="005F83"/>
                        </a:solidFill>
                        <a:latin typeface="Arial"/>
                        <a:cs typeface="Arial"/>
                      </a:endParaRPr>
                    </a:p>
                    <a:p>
                      <a:pPr marL="228600" indent="-228600">
                        <a:spcBef>
                          <a:spcPts val="600"/>
                        </a:spcBef>
                        <a:buClr>
                          <a:srgbClr val="FF0000"/>
                        </a:buClr>
                        <a:buSzPct val="75000"/>
                        <a:buFont typeface="Wingdings" charset="2"/>
                        <a:buChar char="v"/>
                      </a:pPr>
                      <a:endParaRPr lang="en-US" sz="1200" dirty="0" smtClean="0">
                        <a:solidFill>
                          <a:srgbClr val="005F83"/>
                        </a:solidFill>
                        <a:latin typeface="Arial"/>
                        <a:cs typeface="Arial"/>
                      </a:endParaRPr>
                    </a:p>
                    <a:p>
                      <a:pPr marL="0" indent="0">
                        <a:spcBef>
                          <a:spcPts val="600"/>
                        </a:spcBef>
                        <a:buClr>
                          <a:srgbClr val="FF0000"/>
                        </a:buClr>
                        <a:buSzPct val="75000"/>
                        <a:buFont typeface="Wingdings" charset="2"/>
                        <a:buNone/>
                      </a:pPr>
                      <a:endParaRPr lang="en-US" sz="1200" dirty="0" smtClean="0">
                        <a:solidFill>
                          <a:srgbClr val="005F83"/>
                        </a:solidFill>
                        <a:latin typeface="Arial"/>
                        <a:cs typeface="Arial"/>
                      </a:endParaRPr>
                    </a:p>
                    <a:p>
                      <a:pPr marL="228600" indent="-228600">
                        <a:spcBef>
                          <a:spcPts val="1200"/>
                        </a:spcBef>
                        <a:buClr>
                          <a:srgbClr val="509E2F"/>
                        </a:buClr>
                        <a:buSzPct val="100000"/>
                        <a:buFont typeface="Wingdings 3" panose="05040102010807070707" pitchFamily="18" charset="2"/>
                        <a:buChar char=""/>
                      </a:pPr>
                      <a:r>
                        <a:rPr lang="en-US" sz="1200" dirty="0" smtClean="0">
                          <a:solidFill>
                            <a:srgbClr val="509E2F"/>
                          </a:solidFill>
                          <a:latin typeface="Arial"/>
                          <a:cs typeface="Arial"/>
                        </a:rPr>
                        <a:t>CAFÉ Steering Committee review on Oct 10</a:t>
                      </a:r>
                      <a:r>
                        <a:rPr lang="en-US" sz="1200" baseline="30000" dirty="0" smtClean="0">
                          <a:solidFill>
                            <a:srgbClr val="509E2F"/>
                          </a:solidFill>
                          <a:latin typeface="Arial"/>
                          <a:cs typeface="Arial"/>
                        </a:rPr>
                        <a:t>th</a:t>
                      </a:r>
                      <a:endParaRPr lang="en-US" sz="1200" dirty="0" smtClean="0">
                        <a:solidFill>
                          <a:srgbClr val="509E2F"/>
                        </a:solidFill>
                        <a:latin typeface="Arial"/>
                        <a:cs typeface="Arial"/>
                      </a:endParaRPr>
                    </a:p>
                    <a:p>
                      <a:pPr marL="228600" indent="-228600">
                        <a:spcBef>
                          <a:spcPts val="1200"/>
                        </a:spcBef>
                        <a:buClr>
                          <a:srgbClr val="509E2F"/>
                        </a:buClr>
                        <a:buSzPct val="100000"/>
                        <a:buFont typeface="Wingdings 3" panose="05040102010807070707" pitchFamily="18" charset="2"/>
                        <a:buChar char=""/>
                      </a:pPr>
                      <a:r>
                        <a:rPr lang="en-US" sz="1200" dirty="0" smtClean="0">
                          <a:solidFill>
                            <a:srgbClr val="509E2F"/>
                          </a:solidFill>
                          <a:latin typeface="Arial"/>
                          <a:cs typeface="Arial"/>
                        </a:rPr>
                        <a:t>“Conversations@Work” Session on October 11</a:t>
                      </a:r>
                      <a:r>
                        <a:rPr lang="en-US" sz="1200" baseline="30000" dirty="0" smtClean="0">
                          <a:solidFill>
                            <a:srgbClr val="509E2F"/>
                          </a:solidFill>
                          <a:latin typeface="Arial"/>
                          <a:cs typeface="Arial"/>
                        </a:rPr>
                        <a:t>th</a:t>
                      </a:r>
                      <a:r>
                        <a:rPr lang="en-US" sz="1200" dirty="0" smtClean="0">
                          <a:solidFill>
                            <a:srgbClr val="509E2F"/>
                          </a:solidFill>
                          <a:latin typeface="Arial"/>
                          <a:cs typeface="Arial"/>
                        </a:rPr>
                        <a:t>:</a:t>
                      </a:r>
                    </a:p>
                    <a:p>
                      <a:pPr marL="0" indent="0">
                        <a:spcBef>
                          <a:spcPts val="600"/>
                        </a:spcBef>
                        <a:buClr>
                          <a:srgbClr val="509E2F"/>
                        </a:buClr>
                        <a:buSzPct val="100000"/>
                        <a:buFont typeface="Wingdings 3" panose="05040102010807070707" pitchFamily="18" charset="2"/>
                        <a:buNone/>
                      </a:pPr>
                      <a:endParaRPr lang="en-US" sz="1200" dirty="0" smtClean="0">
                        <a:solidFill>
                          <a:srgbClr val="005F83"/>
                        </a:solidFill>
                        <a:latin typeface="Orgon Slab" panose="02000503000000020004" pitchFamily="50" charset="0"/>
                        <a:cs typeface="Arial"/>
                      </a:endParaRPr>
                    </a:p>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p>
                      <a:pPr marL="228600" marR="0" lvl="1" indent="-228600" algn="l" defTabSz="457200" rtl="0" eaLnBrk="1" fontAlgn="auto" latinLnBrk="0" hangingPunct="1">
                        <a:lnSpc>
                          <a:spcPct val="100000"/>
                        </a:lnSpc>
                        <a:spcBef>
                          <a:spcPts val="1200"/>
                        </a:spcBef>
                        <a:spcAft>
                          <a:spcPts val="0"/>
                        </a:spcAft>
                        <a:buClr>
                          <a:srgbClr val="509E2F"/>
                        </a:buClr>
                        <a:buSzPct val="100000"/>
                        <a:buFont typeface="Wingdings 3" panose="05040102010807070707" pitchFamily="18" charset="2"/>
                        <a:buChar char=""/>
                        <a:tabLst/>
                        <a:defRPr/>
                      </a:pPr>
                      <a:r>
                        <a:rPr kumimoji="0" lang="en-US" sz="1200" b="0" i="0" u="none" strike="noStrike" kern="1200" cap="none" spc="0" normalizeH="0" baseline="0" noProof="0" dirty="0" smtClean="0">
                          <a:ln>
                            <a:noFill/>
                          </a:ln>
                          <a:solidFill>
                            <a:srgbClr val="509E2F"/>
                          </a:solidFill>
                          <a:effectLst/>
                          <a:uLnTx/>
                          <a:uFillTx/>
                          <a:latin typeface="Arial"/>
                          <a:ea typeface="+mn-ea"/>
                          <a:cs typeface="Arial"/>
                        </a:rPr>
                        <a:t>Interviews with 20 administrators and faculty who assess faculty performance; literature review on best practices.</a:t>
                      </a:r>
                      <a:endParaRPr lang="en-US" sz="1200" dirty="0" smtClean="0">
                        <a:solidFill>
                          <a:srgbClr val="509E2F"/>
                        </a:solidFill>
                        <a:latin typeface="Orgon Slab" panose="02000503000000020004" pitchFamily="50" charset="0"/>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228600" indent="-228600">
                        <a:spcBef>
                          <a:spcPts val="600"/>
                        </a:spcBef>
                        <a:buClr>
                          <a:srgbClr val="509E2F"/>
                        </a:buClr>
                        <a:buSzPct val="100000"/>
                        <a:buFont typeface="Wingdings 3" panose="05040102010807070707" pitchFamily="18" charset="2"/>
                        <a:buChar char=""/>
                      </a:pPr>
                      <a:r>
                        <a:rPr lang="en-US" sz="1400" dirty="0" smtClean="0">
                          <a:solidFill>
                            <a:srgbClr val="509E2F"/>
                          </a:solidFill>
                          <a:latin typeface="Arial"/>
                          <a:cs typeface="Arial"/>
                        </a:rPr>
                        <a:t>CERTI to become a part of CAFÉ on November 1st. </a:t>
                      </a:r>
                    </a:p>
                    <a:p>
                      <a:pPr marL="457200" lvl="1" indent="-228600">
                        <a:spcBef>
                          <a:spcPts val="600"/>
                        </a:spcBef>
                        <a:buClr>
                          <a:srgbClr val="005F83"/>
                        </a:buClr>
                        <a:buSzPct val="100000"/>
                        <a:buFont typeface="Wingdings" panose="05000000000000000000" pitchFamily="2" charset="2"/>
                        <a:buChar char="§"/>
                      </a:pPr>
                      <a:r>
                        <a:rPr lang="en-US" sz="1200" dirty="0" smtClean="0">
                          <a:solidFill>
                            <a:srgbClr val="005F83"/>
                          </a:solidFill>
                          <a:latin typeface="Arial"/>
                          <a:cs typeface="Arial"/>
                        </a:rPr>
                        <a:t>OSA interviews underway (decision by COB Oct. 16th):</a:t>
                      </a:r>
                    </a:p>
                    <a:p>
                      <a:pPr marL="457200" lvl="1" indent="-228600">
                        <a:spcBef>
                          <a:spcPts val="600"/>
                        </a:spcBef>
                        <a:buClr>
                          <a:srgbClr val="005F83"/>
                        </a:buClr>
                        <a:buSzPct val="100000"/>
                        <a:buFont typeface="Wingdings" panose="05000000000000000000" pitchFamily="2" charset="2"/>
                        <a:buChar char="§"/>
                      </a:pPr>
                      <a:r>
                        <a:rPr lang="en-US" sz="1200" dirty="0" smtClean="0">
                          <a:solidFill>
                            <a:srgbClr val="005F83"/>
                          </a:solidFill>
                          <a:latin typeface="Arial"/>
                          <a:cs typeface="Arial"/>
                        </a:rPr>
                        <a:t>CERTI will be co-located with CAFÉ in 207 Norwood </a:t>
                      </a:r>
                    </a:p>
                    <a:p>
                      <a:pPr marL="285750" indent="-285750">
                        <a:spcBef>
                          <a:spcPts val="1200"/>
                        </a:spcBef>
                        <a:buClr>
                          <a:srgbClr val="509E2F"/>
                        </a:buClr>
                        <a:buSzPct val="100000"/>
                        <a:buFont typeface="Wingdings 3" panose="05040102010807070707" pitchFamily="18" charset="2"/>
                        <a:buChar char=""/>
                      </a:pPr>
                      <a:r>
                        <a:rPr lang="en-US" sz="1400" dirty="0" smtClean="0">
                          <a:solidFill>
                            <a:srgbClr val="509E2F"/>
                          </a:solidFill>
                          <a:latin typeface="Arial"/>
                          <a:cs typeface="Arial"/>
                        </a:rPr>
                        <a:t>Developing a website</a:t>
                      </a:r>
                    </a:p>
                    <a:p>
                      <a:pPr marL="285750" indent="-285750">
                        <a:spcBef>
                          <a:spcPts val="1200"/>
                        </a:spcBef>
                        <a:buClr>
                          <a:srgbClr val="509E2F"/>
                        </a:buClr>
                        <a:buSzPct val="100000"/>
                        <a:buFont typeface="Wingdings 3" panose="05040102010807070707" pitchFamily="18" charset="2"/>
                        <a:buChar char=""/>
                      </a:pPr>
                      <a:r>
                        <a:rPr lang="en-US" sz="1400" dirty="0" smtClean="0">
                          <a:solidFill>
                            <a:srgbClr val="509E2F"/>
                          </a:solidFill>
                          <a:latin typeface="Arial"/>
                          <a:cs typeface="Arial"/>
                        </a:rPr>
                        <a:t>Announcing travel grants program</a:t>
                      </a:r>
                    </a:p>
                    <a:p>
                      <a:pPr marL="457200" lvl="1" indent="-228600">
                        <a:spcBef>
                          <a:spcPts val="600"/>
                        </a:spcBef>
                        <a:buClr>
                          <a:srgbClr val="005F83"/>
                        </a:buClr>
                        <a:buSzPct val="100000"/>
                        <a:buFont typeface="Wingdings" panose="05000000000000000000" pitchFamily="2" charset="2"/>
                        <a:buChar char="§"/>
                      </a:pPr>
                      <a:r>
                        <a:rPr lang="en-US" sz="1400" dirty="0" smtClean="0">
                          <a:solidFill>
                            <a:srgbClr val="005F83"/>
                          </a:solidFill>
                          <a:latin typeface="Arial"/>
                          <a:cs typeface="Arial"/>
                        </a:rPr>
                        <a:t>$10K available to support travel to funding agencies / professional society meetings</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350019">
                <a:tc vMerge="1">
                  <a:txBody>
                    <a:bodyPr/>
                    <a:lstStyle/>
                    <a:p>
                      <a:pPr algn="ctr"/>
                      <a:endParaRPr lang="en-US" sz="1600" b="1" dirty="0">
                        <a:solidFill>
                          <a:srgbClr val="005F83"/>
                        </a:solidFill>
                        <a:latin typeface="Orgon Slab" panose="02000503000000020004" pitchFamily="50" charset="0"/>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alpha val="47843"/>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005F83"/>
                          </a:solidFill>
                          <a:latin typeface="Orgon Slab" panose="02000503000000020004" pitchFamily="50" charset="0"/>
                        </a:rPr>
                        <a:t>Issues / Concerns</a:t>
                      </a:r>
                      <a:endParaRPr lang="en-US" sz="1600" b="1" dirty="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705674">
                <a:tc vMerge="1">
                  <a:txBody>
                    <a:bodyPr/>
                    <a:lstStyle/>
                    <a:p>
                      <a:pPr algn="ctr"/>
                      <a:endParaRPr lang="en-US" sz="1600" b="1" dirty="0">
                        <a:solidFill>
                          <a:srgbClr val="005F83"/>
                        </a:solidFill>
                        <a:latin typeface="Orgon Slab" panose="02000503000000020004" pitchFamily="50" charset="0"/>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alpha val="47843"/>
                      </a:srgbClr>
                    </a:solidFill>
                  </a:tcPr>
                </a:tc>
                <a:tc>
                  <a:txBody>
                    <a:bodyPr/>
                    <a:lstStyle/>
                    <a:p>
                      <a:pPr marL="0" marR="0" lvl="0" indent="0" algn="l" defTabSz="457200" rtl="0" eaLnBrk="1" fontAlgn="auto" latinLnBrk="0" hangingPunct="1">
                        <a:lnSpc>
                          <a:spcPct val="100000"/>
                        </a:lnSpc>
                        <a:spcBef>
                          <a:spcPts val="0"/>
                        </a:spcBef>
                        <a:spcAft>
                          <a:spcPts val="0"/>
                        </a:spcAft>
                        <a:buClr>
                          <a:srgbClr val="FF0000"/>
                        </a:buClr>
                        <a:buSzPct val="75000"/>
                        <a:buFont typeface="Wingdings" charset="2"/>
                        <a:buNone/>
                        <a:tabLst>
                          <a:tab pos="1143000" algn="l"/>
                        </a:tabLst>
                        <a:defRPr/>
                      </a:pPr>
                      <a:r>
                        <a:rPr kumimoji="0" lang="en-US" sz="1300" b="0" i="0" u="none" strike="noStrike" kern="1200" cap="none" spc="0" normalizeH="0" baseline="0" noProof="0" dirty="0" smtClean="0">
                          <a:ln>
                            <a:noFill/>
                          </a:ln>
                          <a:solidFill>
                            <a:srgbClr val="005F83"/>
                          </a:solidFill>
                          <a:effectLst/>
                          <a:uLnTx/>
                          <a:uFillTx/>
                          <a:latin typeface="Arial"/>
                          <a:ea typeface="+mn-ea"/>
                          <a:cs typeface="Arial"/>
                        </a:rPr>
                        <a:t>Nothing major; activities designed to continue building momentum and awareness of CAFE</a:t>
                      </a:r>
                      <a:endParaRPr lang="en-US" sz="1300" b="1" dirty="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280345">
                <a:tc vMerge="1">
                  <a:txBody>
                    <a:bodyPr/>
                    <a:lstStyle/>
                    <a:p>
                      <a:pPr algn="ctr"/>
                      <a:endParaRPr lang="en-US" sz="1600" b="1" dirty="0">
                        <a:solidFill>
                          <a:srgbClr val="005F83"/>
                        </a:solidFill>
                        <a:latin typeface="Orgon Slab" panose="02000503000000020004" pitchFamily="50" charset="0"/>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alpha val="47843"/>
                      </a:srgbClr>
                    </a:solidFill>
                  </a:tcPr>
                </a:tc>
                <a:tc>
                  <a:txBody>
                    <a:bodyPr/>
                    <a:lstStyle/>
                    <a:p>
                      <a:pPr algn="ctr"/>
                      <a:r>
                        <a:rPr lang="en-US" sz="1600" b="1" dirty="0" smtClean="0">
                          <a:solidFill>
                            <a:srgbClr val="005F83"/>
                          </a:solidFill>
                          <a:latin typeface="Orgon Slab" panose="02000503000000020004" pitchFamily="50" charset="0"/>
                        </a:rPr>
                        <a:t>Upcoming Events</a:t>
                      </a:r>
                      <a:endParaRPr lang="en-US" sz="1600" b="1" dirty="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1295678">
                <a:tc vMerge="1">
                  <a:txBody>
                    <a:bodyPr/>
                    <a:lstStyle/>
                    <a:p>
                      <a:pPr marL="0" marR="0" lvl="0" indent="0" algn="l" defTabSz="457200" rtl="0" eaLnBrk="1" fontAlgn="auto" latinLnBrk="0" hangingPunct="1">
                        <a:lnSpc>
                          <a:spcPct val="100000"/>
                        </a:lnSpc>
                        <a:spcBef>
                          <a:spcPts val="1200"/>
                        </a:spcBef>
                        <a:spcAft>
                          <a:spcPts val="0"/>
                        </a:spcAft>
                        <a:buClr>
                          <a:srgbClr val="005F83"/>
                        </a:buClr>
                        <a:buSzPct val="100000"/>
                        <a:buFont typeface="Wingdings" panose="05000000000000000000" pitchFamily="2" charset="2"/>
                        <a:buNone/>
                        <a:tabLst>
                          <a:tab pos="1143000" algn="l"/>
                        </a:tabLst>
                        <a:defRPr/>
                      </a:pPr>
                      <a:endParaRPr kumimoji="0" lang="en-US" sz="1200" b="0" i="0" u="none" strike="noStrike" kern="1200" cap="none" spc="0" normalizeH="0" baseline="0" noProof="0" dirty="0" smtClean="0">
                        <a:ln>
                          <a:noFill/>
                        </a:ln>
                        <a:solidFill>
                          <a:srgbClr val="005F83"/>
                        </a:solidFill>
                        <a:effectLst/>
                        <a:uLnTx/>
                        <a:uFillTx/>
                        <a:latin typeface="Orgon Slab" panose="02000503000000020004" pitchFamily="50" charset="0"/>
                        <a:ea typeface="+mn-ea"/>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alpha val="47843"/>
                      </a:srgbClr>
                    </a:solidFill>
                  </a:tcPr>
                </a:tc>
                <a:tc>
                  <a:txBody>
                    <a:bodyPr/>
                    <a:lstStyle/>
                    <a:p>
                      <a:pPr marL="228600" indent="-228600">
                        <a:spcBef>
                          <a:spcPts val="1200"/>
                        </a:spcBef>
                        <a:buClr>
                          <a:srgbClr val="509E2F"/>
                        </a:buClr>
                        <a:buSzPct val="100000"/>
                        <a:buFont typeface="Wingdings 3" panose="05040102010807070707" pitchFamily="18" charset="2"/>
                        <a:buChar char=""/>
                      </a:pPr>
                      <a:r>
                        <a:rPr lang="en-US" sz="1200" dirty="0" smtClean="0">
                          <a:solidFill>
                            <a:srgbClr val="005F83"/>
                          </a:solidFill>
                          <a:latin typeface="Arial"/>
                          <a:cs typeface="Arial"/>
                        </a:rPr>
                        <a:t>Early Career Faculty Forum:  “Proposal Budgeting and Cost Sharing”, October 18</a:t>
                      </a:r>
                      <a:r>
                        <a:rPr lang="en-US" sz="1200" baseline="30000" dirty="0" smtClean="0">
                          <a:solidFill>
                            <a:srgbClr val="005F83"/>
                          </a:solidFill>
                          <a:latin typeface="Arial"/>
                          <a:cs typeface="Arial"/>
                        </a:rPr>
                        <a:t>th</a:t>
                      </a:r>
                      <a:r>
                        <a:rPr lang="en-US" sz="1200" dirty="0" smtClean="0">
                          <a:solidFill>
                            <a:srgbClr val="005F83"/>
                          </a:solidFill>
                          <a:latin typeface="Arial"/>
                          <a:cs typeface="Arial"/>
                        </a:rPr>
                        <a:t>, 4:00 p.m., 204 Library</a:t>
                      </a:r>
                    </a:p>
                    <a:p>
                      <a:pPr marL="228600" indent="-228600">
                        <a:spcBef>
                          <a:spcPts val="1200"/>
                        </a:spcBef>
                        <a:buClr>
                          <a:srgbClr val="509E2F"/>
                        </a:buClr>
                        <a:buSzPct val="100000"/>
                        <a:buFont typeface="Wingdings 3" panose="05040102010807070707" pitchFamily="18" charset="2"/>
                        <a:buChar char=""/>
                      </a:pPr>
                      <a:r>
                        <a:rPr lang="en-US" sz="1200" dirty="0" smtClean="0">
                          <a:solidFill>
                            <a:srgbClr val="005F83"/>
                          </a:solidFill>
                          <a:latin typeface="Arial"/>
                          <a:cs typeface="Arial"/>
                        </a:rPr>
                        <a:t>Meeting with the Department Chairs Council on Nov. 14</a:t>
                      </a:r>
                      <a:r>
                        <a:rPr lang="en-US" sz="1200" baseline="30000" dirty="0" smtClean="0">
                          <a:solidFill>
                            <a:srgbClr val="005F83"/>
                          </a:solidFill>
                          <a:latin typeface="Arial"/>
                          <a:cs typeface="Arial"/>
                        </a:rPr>
                        <a:t>th</a:t>
                      </a:r>
                      <a:r>
                        <a:rPr lang="en-US" sz="1200" dirty="0" smtClean="0">
                          <a:solidFill>
                            <a:srgbClr val="005F83"/>
                          </a:solidFill>
                          <a:latin typeface="Arial"/>
                          <a:cs typeface="Arial"/>
                        </a:rPr>
                        <a:t> </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bl>
          </a:graphicData>
        </a:graphic>
      </p:graphicFrame>
      <p:sp>
        <p:nvSpPr>
          <p:cNvPr id="8" name="TextBox 7"/>
          <p:cNvSpPr txBox="1"/>
          <p:nvPr/>
        </p:nvSpPr>
        <p:spPr>
          <a:xfrm>
            <a:off x="60962" y="337118"/>
            <a:ext cx="8987245" cy="723275"/>
          </a:xfrm>
          <a:prstGeom prst="rect">
            <a:avLst/>
          </a:prstGeom>
          <a:noFill/>
        </p:spPr>
        <p:txBody>
          <a:bodyPr wrap="square" rtlCol="0">
            <a:spAutoFit/>
          </a:bodyPr>
          <a:lstStyle/>
          <a:p>
            <a:r>
              <a:rPr lang="en-US" sz="2700" b="1" dirty="0" smtClean="0">
                <a:solidFill>
                  <a:srgbClr val="509E2F"/>
                </a:solidFill>
                <a:latin typeface="Orgon Slab" panose="02000503000000020004" pitchFamily="50" charset="0"/>
              </a:rPr>
              <a:t>Center for Advancing Faculty Excellence “CAFÉ”</a:t>
            </a:r>
          </a:p>
          <a:p>
            <a:r>
              <a:rPr lang="en-US" sz="1400" dirty="0" smtClean="0">
                <a:solidFill>
                  <a:srgbClr val="509E2F"/>
                </a:solidFill>
                <a:latin typeface="Orgon Slab" panose="02000503000000020004" pitchFamily="50" charset="0"/>
              </a:rPr>
              <a:t>October 2017 Update</a:t>
            </a:r>
            <a:endParaRPr lang="en-US" sz="1400" dirty="0">
              <a:solidFill>
                <a:srgbClr val="509E2F"/>
              </a:solidFill>
              <a:latin typeface="Orgon Slab" panose="02000503000000020004" pitchFamily="50" charset="0"/>
            </a:endParaRPr>
          </a:p>
        </p:txBody>
      </p:sp>
      <p:pic>
        <p:nvPicPr>
          <p:cNvPr id="11" name="Picture 10" descr="IMG_3406.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5900" y="2565613"/>
            <a:ext cx="4114800" cy="1308100"/>
          </a:xfrm>
          <a:prstGeom prst="rect">
            <a:avLst/>
          </a:prstGeom>
        </p:spPr>
      </p:pic>
      <p:pic>
        <p:nvPicPr>
          <p:cNvPr id="12" name="Picture 11" descr="IMG_341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259444" y="4575565"/>
            <a:ext cx="4114800" cy="1512436"/>
          </a:xfrm>
          <a:prstGeom prst="rect">
            <a:avLst/>
          </a:prstGeom>
        </p:spPr>
      </p:pic>
    </p:spTree>
    <p:extLst>
      <p:ext uri="{BB962C8B-B14F-4D97-AF65-F5344CB8AC3E}">
        <p14:creationId xmlns:p14="http://schemas.microsoft.com/office/powerpoint/2010/main" val="3622253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30232" y="441329"/>
            <a:ext cx="8680375" cy="601907"/>
          </a:xfrm>
        </p:spPr>
        <p:txBody>
          <a:bodyPr>
            <a:normAutofit/>
          </a:bodyPr>
          <a:lstStyle/>
          <a:p>
            <a:pPr algn="ctr"/>
            <a:r>
              <a:rPr lang="en-US" sz="3500" b="1" dirty="0" smtClean="0"/>
              <a:t>College of Arts, Sciences, and Business</a:t>
            </a:r>
          </a:p>
        </p:txBody>
      </p:sp>
      <p:sp>
        <p:nvSpPr>
          <p:cNvPr id="5" name="Text Placeholder 1"/>
          <p:cNvSpPr>
            <a:spLocks noGrp="1"/>
          </p:cNvSpPr>
          <p:nvPr>
            <p:ph type="body" sz="quarter" idx="11"/>
          </p:nvPr>
        </p:nvSpPr>
        <p:spPr>
          <a:xfrm>
            <a:off x="354361" y="1237478"/>
            <a:ext cx="8382056" cy="4788857"/>
          </a:xfrm>
        </p:spPr>
        <p:txBody>
          <a:bodyPr/>
          <a:lstStyle/>
          <a:p>
            <a:pPr>
              <a:lnSpc>
                <a:spcPts val="2400"/>
              </a:lnSpc>
              <a:buFont typeface="Wingdings 3" panose="05040102010807070707" pitchFamily="18" charset="2"/>
              <a:buChar char=""/>
            </a:pPr>
            <a:r>
              <a:rPr lang="en-US" sz="1800" b="1" dirty="0" smtClean="0">
                <a:solidFill>
                  <a:srgbClr val="005F83"/>
                </a:solidFill>
                <a:latin typeface="Orgon Slab" panose="02000503000000020004" pitchFamily="50" charset="0"/>
              </a:rPr>
              <a:t>Phil Whitefield (Chemistry) </a:t>
            </a:r>
            <a:r>
              <a:rPr lang="en-US" sz="1800" dirty="0" smtClean="0">
                <a:solidFill>
                  <a:srgbClr val="005F83"/>
                </a:solidFill>
                <a:latin typeface="Orgon Slab" panose="02000503000000020004" pitchFamily="50" charset="0"/>
              </a:rPr>
              <a:t>has been awarded $725,500 from the Department of Transportation for the project “Examination of Engine to Engine PM Emissions Variability Using an ARP Reference </a:t>
            </a:r>
            <a:r>
              <a:rPr lang="en-US" sz="1800" dirty="0">
                <a:solidFill>
                  <a:srgbClr val="005F83"/>
                </a:solidFill>
                <a:latin typeface="Orgon Slab" panose="02000503000000020004" pitchFamily="50" charset="0"/>
              </a:rPr>
              <a:t>S</a:t>
            </a:r>
            <a:r>
              <a:rPr lang="en-US" sz="1800" dirty="0" smtClean="0">
                <a:solidFill>
                  <a:srgbClr val="005F83"/>
                </a:solidFill>
                <a:latin typeface="Orgon Slab" panose="02000503000000020004" pitchFamily="50" charset="0"/>
              </a:rPr>
              <a:t>ampling and Measurement </a:t>
            </a:r>
            <a:r>
              <a:rPr lang="en-US" sz="1800" dirty="0">
                <a:solidFill>
                  <a:srgbClr val="005F83"/>
                </a:solidFill>
                <a:latin typeface="Orgon Slab" panose="02000503000000020004" pitchFamily="50" charset="0"/>
              </a:rPr>
              <a:t>S</a:t>
            </a:r>
            <a:r>
              <a:rPr lang="en-US" sz="1800" dirty="0" smtClean="0">
                <a:solidFill>
                  <a:srgbClr val="005F83"/>
                </a:solidFill>
                <a:latin typeface="Orgon Slab" panose="02000503000000020004" pitchFamily="50" charset="0"/>
              </a:rPr>
              <a:t>ystem”</a:t>
            </a:r>
          </a:p>
          <a:p>
            <a:pPr>
              <a:lnSpc>
                <a:spcPts val="2400"/>
              </a:lnSpc>
              <a:buFont typeface="Wingdings 3" panose="05040102010807070707" pitchFamily="18" charset="2"/>
              <a:buChar char=""/>
            </a:pPr>
            <a:endParaRPr lang="en-US" sz="1800" dirty="0" smtClean="0">
              <a:solidFill>
                <a:srgbClr val="005F83"/>
              </a:solidFill>
              <a:latin typeface="Orgon Slab" panose="02000503000000020004" pitchFamily="50" charset="0"/>
            </a:endParaRPr>
          </a:p>
          <a:p>
            <a:pPr>
              <a:lnSpc>
                <a:spcPts val="2400"/>
              </a:lnSpc>
              <a:buFont typeface="Wingdings 3" panose="05040102010807070707" pitchFamily="18" charset="2"/>
              <a:buChar char=""/>
            </a:pPr>
            <a:r>
              <a:rPr lang="en-US" sz="1800" b="1" dirty="0" smtClean="0">
                <a:solidFill>
                  <a:srgbClr val="005F83"/>
                </a:solidFill>
                <a:latin typeface="Orgon Slab" panose="02000503000000020004" pitchFamily="50" charset="0"/>
              </a:rPr>
              <a:t>Yinfa Ma (Chemistry)</a:t>
            </a:r>
            <a:r>
              <a:rPr lang="en-US" sz="1800" dirty="0" smtClean="0">
                <a:solidFill>
                  <a:srgbClr val="005F83"/>
                </a:solidFill>
                <a:latin typeface="Orgon Slab" panose="02000503000000020004" pitchFamily="50" charset="0"/>
              </a:rPr>
              <a:t> has been awarded</a:t>
            </a:r>
            <a:r>
              <a:rPr lang="en-US" sz="1800" b="1" dirty="0" smtClean="0">
                <a:solidFill>
                  <a:srgbClr val="005F83"/>
                </a:solidFill>
                <a:latin typeface="Orgon Slab" panose="02000503000000020004" pitchFamily="50" charset="0"/>
              </a:rPr>
              <a:t> </a:t>
            </a:r>
            <a:r>
              <a:rPr lang="en-US" sz="1800" dirty="0" smtClean="0">
                <a:solidFill>
                  <a:srgbClr val="005F83"/>
                </a:solidFill>
                <a:latin typeface="Orgon Slab" panose="02000503000000020004" pitchFamily="50" charset="0"/>
              </a:rPr>
              <a:t>$110,651 from the Department of Natural Resources for the project “Harmful Algae Bloom/Algal Toxin Treatment, and Taste/Odor </a:t>
            </a:r>
            <a:r>
              <a:rPr lang="en-US" sz="1800" dirty="0">
                <a:solidFill>
                  <a:srgbClr val="005F83"/>
                </a:solidFill>
                <a:latin typeface="Orgon Slab" panose="02000503000000020004" pitchFamily="50" charset="0"/>
              </a:rPr>
              <a:t>C</a:t>
            </a:r>
            <a:r>
              <a:rPr lang="en-US" sz="1800" dirty="0" smtClean="0">
                <a:solidFill>
                  <a:srgbClr val="005F83"/>
                </a:solidFill>
                <a:latin typeface="Orgon Slab" panose="02000503000000020004" pitchFamily="50" charset="0"/>
              </a:rPr>
              <a:t>ausing 2,4,6-Trichloroanisole Formation and Removal </a:t>
            </a:r>
            <a:r>
              <a:rPr lang="en-US" sz="1800" dirty="0">
                <a:solidFill>
                  <a:srgbClr val="005F83"/>
                </a:solidFill>
                <a:latin typeface="Orgon Slab" panose="02000503000000020004" pitchFamily="50" charset="0"/>
              </a:rPr>
              <a:t>S</a:t>
            </a:r>
            <a:r>
              <a:rPr lang="en-US" sz="1800" dirty="0" smtClean="0">
                <a:solidFill>
                  <a:srgbClr val="005F83"/>
                </a:solidFill>
                <a:latin typeface="Orgon Slab" panose="02000503000000020004" pitchFamily="50" charset="0"/>
              </a:rPr>
              <a:t>tudy in Missouri Drinking </a:t>
            </a:r>
            <a:r>
              <a:rPr lang="en-US" sz="1800" dirty="0">
                <a:solidFill>
                  <a:srgbClr val="005F83"/>
                </a:solidFill>
                <a:latin typeface="Orgon Slab" panose="02000503000000020004" pitchFamily="50" charset="0"/>
              </a:rPr>
              <a:t>W</a:t>
            </a:r>
            <a:r>
              <a:rPr lang="en-US" sz="1800" dirty="0" smtClean="0">
                <a:solidFill>
                  <a:srgbClr val="005F83"/>
                </a:solidFill>
                <a:latin typeface="Orgon Slab" panose="02000503000000020004" pitchFamily="50" charset="0"/>
              </a:rPr>
              <a:t>ater Systems”</a:t>
            </a:r>
          </a:p>
          <a:p>
            <a:pPr>
              <a:lnSpc>
                <a:spcPts val="2400"/>
              </a:lnSpc>
              <a:buFont typeface="Wingdings 3" panose="05040102010807070707" pitchFamily="18" charset="2"/>
              <a:buChar char=""/>
            </a:pPr>
            <a:endParaRPr lang="en-US" sz="1800" dirty="0" smtClean="0">
              <a:solidFill>
                <a:srgbClr val="005F83"/>
              </a:solidFill>
              <a:latin typeface="Orgon Slab" panose="02000503000000020004" pitchFamily="50" charset="0"/>
            </a:endParaRPr>
          </a:p>
          <a:p>
            <a:pPr>
              <a:lnSpc>
                <a:spcPts val="2400"/>
              </a:lnSpc>
              <a:buFont typeface="Wingdings 3" panose="05040102010807070707" pitchFamily="18" charset="2"/>
              <a:buChar char=""/>
            </a:pPr>
            <a:r>
              <a:rPr lang="en-US" sz="1800" b="1" dirty="0" smtClean="0">
                <a:solidFill>
                  <a:srgbClr val="005F83"/>
                </a:solidFill>
                <a:latin typeface="Orgon Slab" panose="02000503000000020004" pitchFamily="50" charset="0"/>
              </a:rPr>
              <a:t>Phil Whitefield (Chemistry)</a:t>
            </a:r>
            <a:r>
              <a:rPr lang="en-US" sz="1800" dirty="0" smtClean="0">
                <a:solidFill>
                  <a:srgbClr val="005F83"/>
                </a:solidFill>
                <a:latin typeface="Orgon Slab" panose="02000503000000020004" pitchFamily="50" charset="0"/>
              </a:rPr>
              <a:t> has been awarded</a:t>
            </a:r>
            <a:r>
              <a:rPr lang="en-US" sz="1800" b="1" dirty="0" smtClean="0">
                <a:solidFill>
                  <a:srgbClr val="005F83"/>
                </a:solidFill>
                <a:latin typeface="Orgon Slab" panose="02000503000000020004" pitchFamily="50" charset="0"/>
              </a:rPr>
              <a:t> </a:t>
            </a:r>
            <a:r>
              <a:rPr lang="en-US" sz="1800" dirty="0" smtClean="0">
                <a:solidFill>
                  <a:srgbClr val="005F83"/>
                </a:solidFill>
                <a:latin typeface="Orgon Slab" panose="02000503000000020004" pitchFamily="50" charset="0"/>
              </a:rPr>
              <a:t>$89,795 from Booz Allen Hamilton for the project “Airport Cooperative </a:t>
            </a:r>
            <a:r>
              <a:rPr lang="en-US" sz="1800" dirty="0">
                <a:solidFill>
                  <a:srgbClr val="005F83"/>
                </a:solidFill>
                <a:latin typeface="Orgon Slab" panose="02000503000000020004" pitchFamily="50" charset="0"/>
              </a:rPr>
              <a:t>R</a:t>
            </a:r>
            <a:r>
              <a:rPr lang="en-US" sz="1800" dirty="0" smtClean="0">
                <a:solidFill>
                  <a:srgbClr val="005F83"/>
                </a:solidFill>
                <a:latin typeface="Orgon Slab" panose="02000503000000020004" pitchFamily="50" charset="0"/>
              </a:rPr>
              <a:t>esearch </a:t>
            </a:r>
            <a:r>
              <a:rPr lang="en-US" sz="1800" dirty="0">
                <a:solidFill>
                  <a:srgbClr val="005F83"/>
                </a:solidFill>
                <a:latin typeface="Orgon Slab" panose="02000503000000020004" pitchFamily="50" charset="0"/>
              </a:rPr>
              <a:t>P</a:t>
            </a:r>
            <a:r>
              <a:rPr lang="en-US" sz="1800" dirty="0" smtClean="0">
                <a:solidFill>
                  <a:srgbClr val="005F83"/>
                </a:solidFill>
                <a:latin typeface="Orgon Slab" panose="02000503000000020004" pitchFamily="50" charset="0"/>
              </a:rPr>
              <a:t>rogram 02-80-Quantifying Emissions Reductions at Airports for the use of</a:t>
            </a:r>
            <a:br>
              <a:rPr lang="en-US" sz="1800" dirty="0" smtClean="0">
                <a:solidFill>
                  <a:srgbClr val="005F83"/>
                </a:solidFill>
                <a:latin typeface="Orgon Slab" panose="02000503000000020004" pitchFamily="50" charset="0"/>
              </a:rPr>
            </a:br>
            <a:r>
              <a:rPr lang="en-US" sz="1800" dirty="0" smtClean="0">
                <a:solidFill>
                  <a:srgbClr val="005F83"/>
                </a:solidFill>
                <a:latin typeface="Orgon Slab" panose="02000503000000020004" pitchFamily="50" charset="0"/>
              </a:rPr>
              <a:t>Alternative Jet Fuels”</a:t>
            </a:r>
          </a:p>
        </p:txBody>
      </p:sp>
    </p:spTree>
    <p:extLst>
      <p:ext uri="{BB962C8B-B14F-4D97-AF65-F5344CB8AC3E}">
        <p14:creationId xmlns:p14="http://schemas.microsoft.com/office/powerpoint/2010/main" val="647648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1126</TotalTime>
  <Words>1307</Words>
  <Application>Microsoft Office PowerPoint</Application>
  <PresentationFormat>On-screen Show (4:3)</PresentationFormat>
  <Paragraphs>252</Paragraphs>
  <Slides>17</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Arial</vt:lpstr>
      <vt:lpstr>Calibri</vt:lpstr>
      <vt:lpstr>Encode Sans Normal Black</vt:lpstr>
      <vt:lpstr>Lucida Grande</vt:lpstr>
      <vt:lpstr>Orgon Slab</vt:lpstr>
      <vt:lpstr>Orgon Slab ExtraLight</vt:lpstr>
      <vt:lpstr>Orgon Slab Light</vt:lpstr>
      <vt:lpstr>Orgon Slab Medium</vt:lpstr>
      <vt:lpstr>Tungsten-Semibold</vt:lpstr>
      <vt:lpstr>Wingdings</vt:lpstr>
      <vt:lpstr>Wingdings 3</vt:lpstr>
      <vt:lpstr>1_Custom Design</vt:lpstr>
      <vt:lpstr>2_Custom Design</vt:lpstr>
      <vt:lpstr>3_Custom Design</vt:lpstr>
      <vt:lpstr>Intro Page</vt:lpstr>
      <vt:lpstr>PowerPoint Presentation</vt:lpstr>
      <vt:lpstr>PowerPoint Presentation</vt:lpstr>
      <vt:lpstr>PowerPoint Presentation</vt:lpstr>
      <vt:lpstr>PowerPoint Presentation</vt:lpstr>
      <vt:lpstr>PowerPoint Presentation</vt:lpstr>
      <vt:lpstr>PowerPoint Presentation</vt:lpstr>
      <vt:lpstr>Division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Harris, Stacey</cp:lastModifiedBy>
  <cp:revision>102</cp:revision>
  <cp:lastPrinted>2017-10-19T13:52:15Z</cp:lastPrinted>
  <dcterms:created xsi:type="dcterms:W3CDTF">2014-10-14T00:51:43Z</dcterms:created>
  <dcterms:modified xsi:type="dcterms:W3CDTF">2017-10-19T16:31:18Z</dcterms:modified>
</cp:coreProperties>
</file>